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71" r:id="rId6"/>
    <p:sldId id="260" r:id="rId7"/>
    <p:sldId id="261" r:id="rId8"/>
    <p:sldId id="267" r:id="rId9"/>
    <p:sldId id="269" r:id="rId10"/>
    <p:sldId id="270" r:id="rId11"/>
    <p:sldId id="262" r:id="rId12"/>
    <p:sldId id="263" r:id="rId13"/>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5" autoAdjust="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7A4A2017-5970-444E-814C-607CD1B56838}" type="datetimeFigureOut">
              <a:rPr lang="en-GB" smtClean="0"/>
              <a:t>11/09/2016</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4CA9A587-9E4C-4F22-AE71-34FADBDADDCC}" type="slidenum">
              <a:rPr lang="en-GB" smtClean="0"/>
              <a:t>‹#›</a:t>
            </a:fld>
            <a:endParaRPr lang="en-GB"/>
          </a:p>
        </p:txBody>
      </p:sp>
    </p:spTree>
    <p:extLst>
      <p:ext uri="{BB962C8B-B14F-4D97-AF65-F5344CB8AC3E}">
        <p14:creationId xmlns:p14="http://schemas.microsoft.com/office/powerpoint/2010/main" val="1310995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A9A587-9E4C-4F22-AE71-34FADBDADDCC}" type="slidenum">
              <a:rPr lang="en-GB" smtClean="0"/>
              <a:t>12</a:t>
            </a:fld>
            <a:endParaRPr lang="en-GB"/>
          </a:p>
        </p:txBody>
      </p:sp>
    </p:spTree>
    <p:extLst>
      <p:ext uri="{BB962C8B-B14F-4D97-AF65-F5344CB8AC3E}">
        <p14:creationId xmlns:p14="http://schemas.microsoft.com/office/powerpoint/2010/main" val="231292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BF50E6-6C29-4396-A8C9-7C35B98B2744}"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4172645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BF50E6-6C29-4396-A8C9-7C35B98B2744}"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420016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BF50E6-6C29-4396-A8C9-7C35B98B2744}"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377469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BF50E6-6C29-4396-A8C9-7C35B98B2744}"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13545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F50E6-6C29-4396-A8C9-7C35B98B2744}"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147806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BF50E6-6C29-4396-A8C9-7C35B98B2744}" type="datetimeFigureOut">
              <a:rPr lang="en-GB" smtClean="0"/>
              <a:t>11/09/2016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55894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BF50E6-6C29-4396-A8C9-7C35B98B2744}" type="datetimeFigureOut">
              <a:rPr lang="en-GB" smtClean="0"/>
              <a:t>11/09/2016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271082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BF50E6-6C29-4396-A8C9-7C35B98B2744}" type="datetimeFigureOut">
              <a:rPr lang="en-GB" smtClean="0"/>
              <a:t>11/09/2016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370860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F50E6-6C29-4396-A8C9-7C35B98B2744}" type="datetimeFigureOut">
              <a:rPr lang="en-GB" smtClean="0"/>
              <a:t>11/09/2016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182201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F50E6-6C29-4396-A8C9-7C35B98B2744}" type="datetimeFigureOut">
              <a:rPr lang="en-GB" smtClean="0"/>
              <a:t>11/09/2016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263891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F50E6-6C29-4396-A8C9-7C35B98B2744}" type="datetimeFigureOut">
              <a:rPr lang="en-GB" smtClean="0"/>
              <a:t>11/09/2016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5E9FE0-D9F0-4115-BA67-4328686E219A}" type="slidenum">
              <a:rPr lang="en-GB" smtClean="0"/>
              <a:t>‹#›</a:t>
            </a:fld>
            <a:endParaRPr lang="en-GB"/>
          </a:p>
        </p:txBody>
      </p:sp>
    </p:spTree>
    <p:extLst>
      <p:ext uri="{BB962C8B-B14F-4D97-AF65-F5344CB8AC3E}">
        <p14:creationId xmlns:p14="http://schemas.microsoft.com/office/powerpoint/2010/main" val="74174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F50E6-6C29-4396-A8C9-7C35B98B2744}" type="datetimeFigureOut">
              <a:rPr lang="en-GB" smtClean="0"/>
              <a:t>11/09/2016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E9FE0-D9F0-4115-BA67-4328686E219A}" type="slidenum">
              <a:rPr lang="en-GB" smtClean="0"/>
              <a:t>‹#›</a:t>
            </a:fld>
            <a:endParaRPr lang="en-GB"/>
          </a:p>
        </p:txBody>
      </p:sp>
    </p:spTree>
    <p:extLst>
      <p:ext uri="{BB962C8B-B14F-4D97-AF65-F5344CB8AC3E}">
        <p14:creationId xmlns:p14="http://schemas.microsoft.com/office/powerpoint/2010/main" val="2546432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2656"/>
            <a:ext cx="7772400" cy="2304256"/>
          </a:xfrm>
        </p:spPr>
        <p:txBody>
          <a:bodyPr>
            <a:normAutofit/>
          </a:bodyPr>
          <a:lstStyle/>
          <a:p>
            <a:r>
              <a:rPr lang="en-GB" dirty="0" smtClean="0"/>
              <a:t>Global energy strategies with low temperature rises </a:t>
            </a:r>
            <a:br>
              <a:rPr lang="en-GB" dirty="0" smtClean="0"/>
            </a:br>
            <a:r>
              <a:rPr lang="en-GB" sz="1800" dirty="0" smtClean="0"/>
              <a:t>An exploration of some possible energy strategies giving a mean surface temperature rise of less than 2 </a:t>
            </a:r>
            <a:r>
              <a:rPr lang="en-GB" sz="1800" baseline="30000" dirty="0" smtClean="0"/>
              <a:t>0</a:t>
            </a:r>
            <a:r>
              <a:rPr lang="en-GB" sz="1800" dirty="0" smtClean="0"/>
              <a:t>C by 2100, as required by the 2015 Paris Agreement, using the DECC Global Calculator </a:t>
            </a:r>
            <a:endParaRPr lang="en-GB" sz="1800" dirty="0"/>
          </a:p>
        </p:txBody>
      </p:sp>
      <p:sp>
        <p:nvSpPr>
          <p:cNvPr id="3" name="Subtitle 2"/>
          <p:cNvSpPr>
            <a:spLocks noGrp="1"/>
          </p:cNvSpPr>
          <p:nvPr>
            <p:ph type="subTitle" idx="1"/>
          </p:nvPr>
        </p:nvSpPr>
        <p:spPr>
          <a:xfrm>
            <a:off x="1371600" y="3212976"/>
            <a:ext cx="6400800" cy="3024336"/>
          </a:xfrm>
        </p:spPr>
        <p:txBody>
          <a:bodyPr>
            <a:normAutofit fontScale="47500" lnSpcReduction="20000"/>
          </a:bodyPr>
          <a:lstStyle/>
          <a:p>
            <a:r>
              <a:rPr lang="en-GB" sz="4200" b="1" dirty="0" err="1" smtClean="0">
                <a:solidFill>
                  <a:schemeClr val="tx1"/>
                </a:solidFill>
              </a:rPr>
              <a:t>Jef</a:t>
            </a:r>
            <a:r>
              <a:rPr lang="en-GB" sz="4200" b="1" dirty="0" smtClean="0">
                <a:solidFill>
                  <a:schemeClr val="tx1"/>
                </a:solidFill>
              </a:rPr>
              <a:t> </a:t>
            </a:r>
            <a:r>
              <a:rPr lang="en-GB" sz="4200" b="1" dirty="0" err="1" smtClean="0">
                <a:solidFill>
                  <a:schemeClr val="tx1"/>
                </a:solidFill>
              </a:rPr>
              <a:t>Ongena</a:t>
            </a:r>
            <a:endParaRPr lang="en-GB" sz="4200" b="1" dirty="0" smtClean="0">
              <a:solidFill>
                <a:schemeClr val="tx1"/>
              </a:solidFill>
            </a:endParaRPr>
          </a:p>
          <a:p>
            <a:r>
              <a:rPr lang="en-GB" dirty="0" smtClean="0">
                <a:solidFill>
                  <a:schemeClr val="tx1"/>
                </a:solidFill>
              </a:rPr>
              <a:t>Laboratory for Plasma Physics, Royal Military Academy, Brussels, Belgium</a:t>
            </a:r>
          </a:p>
          <a:p>
            <a:r>
              <a:rPr lang="en-GB" dirty="0" smtClean="0">
                <a:solidFill>
                  <a:schemeClr val="tx1"/>
                </a:solidFill>
              </a:rPr>
              <a:t>Chair of the European Physical Society Energy Group</a:t>
            </a:r>
          </a:p>
          <a:p>
            <a:endParaRPr lang="en-GB" dirty="0" smtClean="0">
              <a:solidFill>
                <a:schemeClr val="tx1"/>
              </a:solidFill>
            </a:endParaRPr>
          </a:p>
          <a:p>
            <a:r>
              <a:rPr lang="en-GB" sz="4200" b="1" dirty="0" smtClean="0">
                <a:solidFill>
                  <a:schemeClr val="tx1"/>
                </a:solidFill>
              </a:rPr>
              <a:t>Christopher Watson</a:t>
            </a:r>
          </a:p>
          <a:p>
            <a:r>
              <a:rPr lang="en-GB" dirty="0" smtClean="0">
                <a:solidFill>
                  <a:schemeClr val="tx1"/>
                </a:solidFill>
              </a:rPr>
              <a:t>Merton College, Oxford University, UK</a:t>
            </a:r>
          </a:p>
          <a:p>
            <a:r>
              <a:rPr lang="en-GB" dirty="0" smtClean="0">
                <a:solidFill>
                  <a:schemeClr val="tx1"/>
                </a:solidFill>
              </a:rPr>
              <a:t>Chair of the British Pugwash Group</a:t>
            </a:r>
          </a:p>
          <a:p>
            <a:endParaRPr lang="en-GB" dirty="0" smtClean="0">
              <a:solidFill>
                <a:schemeClr val="tx1"/>
              </a:solidFill>
            </a:endParaRPr>
          </a:p>
          <a:p>
            <a:r>
              <a:rPr lang="en-GB" dirty="0" smtClean="0">
                <a:solidFill>
                  <a:schemeClr val="tx1"/>
                </a:solidFill>
              </a:rPr>
              <a:t>European Physical Society Energy Group Meeting</a:t>
            </a:r>
          </a:p>
          <a:p>
            <a:r>
              <a:rPr lang="en-GB" dirty="0" smtClean="0">
                <a:solidFill>
                  <a:schemeClr val="tx1"/>
                </a:solidFill>
              </a:rPr>
              <a:t>Brussels </a:t>
            </a:r>
          </a:p>
          <a:p>
            <a:r>
              <a:rPr lang="en-GB" dirty="0" smtClean="0">
                <a:solidFill>
                  <a:schemeClr val="tx1"/>
                </a:solidFill>
              </a:rPr>
              <a:t>14 </a:t>
            </a:r>
            <a:r>
              <a:rPr lang="en-GB" dirty="0" smtClean="0">
                <a:solidFill>
                  <a:schemeClr val="tx1"/>
                </a:solidFill>
              </a:rPr>
              <a:t>September 2016</a:t>
            </a:r>
          </a:p>
          <a:p>
            <a:endParaRPr lang="en-GB" dirty="0"/>
          </a:p>
        </p:txBody>
      </p:sp>
    </p:spTree>
    <p:extLst>
      <p:ext uri="{BB962C8B-B14F-4D97-AF65-F5344CB8AC3E}">
        <p14:creationId xmlns:p14="http://schemas.microsoft.com/office/powerpoint/2010/main" val="3791729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ool.globalcalculator.org/imgs/ipcc-grap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136526"/>
            <a:ext cx="9189020" cy="6891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317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32048"/>
          </a:xfrm>
        </p:spPr>
        <p:txBody>
          <a:bodyPr>
            <a:noAutofit/>
          </a:bodyPr>
          <a:lstStyle/>
          <a:p>
            <a:r>
              <a:rPr lang="en-GB" sz="2200" dirty="0" smtClean="0"/>
              <a:t>Consolidated summary of Calculator inputs &amp; outputs 9/9/16</a:t>
            </a:r>
            <a:endParaRPr lang="en-GB" sz="2200" dirty="0"/>
          </a:p>
        </p:txBody>
      </p:sp>
      <p:graphicFrame>
        <p:nvGraphicFramePr>
          <p:cNvPr id="4" name="Object 3"/>
          <p:cNvGraphicFramePr>
            <a:graphicFrameLocks noChangeAspect="1"/>
          </p:cNvGraphicFramePr>
          <p:nvPr>
            <p:extLst>
              <p:ext uri="{D42A27DB-BD31-4B8C-83A1-F6EECF244321}">
                <p14:modId xmlns:p14="http://schemas.microsoft.com/office/powerpoint/2010/main" val="1234582072"/>
              </p:ext>
            </p:extLst>
          </p:nvPr>
        </p:nvGraphicFramePr>
        <p:xfrm>
          <a:off x="1835696" y="116632"/>
          <a:ext cx="6624736" cy="6491173"/>
        </p:xfrm>
        <a:graphic>
          <a:graphicData uri="http://schemas.openxmlformats.org/presentationml/2006/ole">
            <mc:AlternateContent xmlns:mc="http://schemas.openxmlformats.org/markup-compatibility/2006">
              <mc:Choice xmlns:v="urn:schemas-microsoft-com:vml" Requires="v">
                <p:oleObj spid="_x0000_s1047" name="Worksheet" r:id="rId3" imgW="7551404" imgH="7399080" progId="Excel.Sheet.12">
                  <p:embed/>
                </p:oleObj>
              </mc:Choice>
              <mc:Fallback>
                <p:oleObj name="Worksheet" r:id="rId3" imgW="7551404" imgH="7399080" progId="Excel.Sheet.12">
                  <p:embed/>
                  <p:pic>
                    <p:nvPicPr>
                      <p:cNvPr id="0" name=""/>
                      <p:cNvPicPr/>
                      <p:nvPr/>
                    </p:nvPicPr>
                    <p:blipFill>
                      <a:blip r:embed="rId4"/>
                      <a:stretch>
                        <a:fillRect/>
                      </a:stretch>
                    </p:blipFill>
                    <p:spPr>
                      <a:xfrm>
                        <a:off x="1835696" y="116632"/>
                        <a:ext cx="6624736" cy="6491173"/>
                      </a:xfrm>
                      <a:prstGeom prst="rect">
                        <a:avLst/>
                      </a:prstGeom>
                    </p:spPr>
                  </p:pic>
                </p:oleObj>
              </mc:Fallback>
            </mc:AlternateContent>
          </a:graphicData>
        </a:graphic>
      </p:graphicFrame>
    </p:spTree>
    <p:extLst>
      <p:ext uri="{BB962C8B-B14F-4D97-AF65-F5344CB8AC3E}">
        <p14:creationId xmlns:p14="http://schemas.microsoft.com/office/powerpoint/2010/main" val="642328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sz="4000" dirty="0" smtClean="0"/>
              <a:t>Commentary</a:t>
            </a:r>
            <a:r>
              <a:rPr lang="en-GB" dirty="0" smtClean="0"/>
              <a:t> on these results</a:t>
            </a:r>
            <a:endParaRPr lang="en-GB" dirty="0"/>
          </a:p>
        </p:txBody>
      </p:sp>
      <p:sp>
        <p:nvSpPr>
          <p:cNvPr id="3" name="Content Placeholder 2"/>
          <p:cNvSpPr>
            <a:spLocks noGrp="1"/>
          </p:cNvSpPr>
          <p:nvPr>
            <p:ph idx="1"/>
          </p:nvPr>
        </p:nvSpPr>
        <p:spPr>
          <a:xfrm>
            <a:off x="179512" y="764704"/>
            <a:ext cx="8784976" cy="5976664"/>
          </a:xfrm>
        </p:spPr>
        <p:txBody>
          <a:bodyPr>
            <a:normAutofit fontScale="85000" lnSpcReduction="10000"/>
          </a:bodyPr>
          <a:lstStyle/>
          <a:p>
            <a:pPr marL="457200" indent="-457200">
              <a:buAutoNum type="arabicPeriod"/>
            </a:pPr>
            <a:r>
              <a:rPr lang="en-GB" sz="2000" dirty="0" smtClean="0"/>
              <a:t>All the </a:t>
            </a:r>
            <a:r>
              <a:rPr lang="en-GB" sz="2000" dirty="0"/>
              <a:t>specified variations </a:t>
            </a:r>
            <a:r>
              <a:rPr lang="en-GB" sz="2000" dirty="0" smtClean="0"/>
              <a:t>suggested in this paper </a:t>
            </a:r>
            <a:r>
              <a:rPr lang="en-GB" sz="2000" dirty="0" smtClean="0"/>
              <a:t>give </a:t>
            </a:r>
            <a:r>
              <a:rPr lang="en-GB" sz="2000" dirty="0" smtClean="0"/>
              <a:t>a </a:t>
            </a:r>
            <a:r>
              <a:rPr lang="en-GB" sz="2000" dirty="0"/>
              <a:t>decrease in the cumulative global emissions up to 2100. </a:t>
            </a:r>
            <a:r>
              <a:rPr lang="en-GB" sz="2000" dirty="0" smtClean="0"/>
              <a:t>The largest decrease comes from variation </a:t>
            </a:r>
            <a:r>
              <a:rPr lang="en-GB" sz="2000" dirty="0"/>
              <a:t>5 </a:t>
            </a:r>
            <a:r>
              <a:rPr lang="en-GB" sz="2000" dirty="0" smtClean="0"/>
              <a:t>(which </a:t>
            </a:r>
            <a:r>
              <a:rPr lang="en-GB" sz="2000" dirty="0"/>
              <a:t>leads to a reduction in the consumption of meat generally and of red meat in particular</a:t>
            </a:r>
            <a:r>
              <a:rPr lang="en-GB" sz="2000" dirty="0" smtClean="0"/>
              <a:t>). However </a:t>
            </a:r>
            <a:r>
              <a:rPr lang="en-GB" sz="2000" dirty="0"/>
              <a:t>significant decreases also result from </a:t>
            </a:r>
            <a:r>
              <a:rPr lang="en-GB" sz="2000" dirty="0" smtClean="0"/>
              <a:t>all the </a:t>
            </a:r>
            <a:r>
              <a:rPr lang="en-GB" sz="2000" dirty="0"/>
              <a:t>other agriculture-related variations chosen</a:t>
            </a:r>
            <a:r>
              <a:rPr lang="en-GB" sz="2000" dirty="0" smtClean="0"/>
              <a:t>.</a:t>
            </a:r>
          </a:p>
          <a:p>
            <a:pPr marL="457200" indent="-457200">
              <a:buAutoNum type="arabicPeriod"/>
            </a:pPr>
            <a:r>
              <a:rPr lang="en-GB" sz="2000" dirty="0" smtClean="0"/>
              <a:t>It is not clear what claim we should make about our success in meeting the Paris Agreement targets. If one takes the criterion that to meet the 2</a:t>
            </a:r>
            <a:r>
              <a:rPr lang="en-GB" sz="2000" baseline="30000" dirty="0" smtClean="0"/>
              <a:t>0</a:t>
            </a:r>
            <a:r>
              <a:rPr lang="en-GB" sz="2000" dirty="0" smtClean="0"/>
              <a:t>C target the cumulative emissions at 2100 should be less than 3000 Gt, then </a:t>
            </a:r>
            <a:r>
              <a:rPr lang="en-GB" sz="2000" u="sng" dirty="0" smtClean="0"/>
              <a:t>all</a:t>
            </a:r>
            <a:r>
              <a:rPr lang="en-GB" sz="2000" dirty="0" smtClean="0"/>
              <a:t> the pathways that we suggest meet that criterion. If one requires the temperature at the mid point of the range determined by the Calculator to lie below 2</a:t>
            </a:r>
            <a:r>
              <a:rPr lang="en-GB" sz="2000" baseline="30000" dirty="0" smtClean="0"/>
              <a:t>0</a:t>
            </a:r>
            <a:r>
              <a:rPr lang="en-GB" sz="2000" dirty="0" smtClean="0"/>
              <a:t>C, then only the three ‘Variation 5’ pathways meet the criterion, though all the rest are very close.</a:t>
            </a:r>
          </a:p>
          <a:p>
            <a:pPr marL="457200" indent="-457200">
              <a:buAutoNum type="arabicPeriod"/>
            </a:pPr>
            <a:r>
              <a:rPr lang="en-GB" sz="2000" dirty="0" smtClean="0"/>
              <a:t>We certainly do not claim that the variations that we have chosen give the only possible pathways to meet the Paris targets. There is scope for considerably more exploration on intermediate values, or combinations of several levers instead of our (mostly) single lever variations in value. Such exploration may be necessary to address objections from the general public to the implications of our high-value lever choices.</a:t>
            </a:r>
          </a:p>
          <a:p>
            <a:pPr marL="457200" indent="-457200">
              <a:buAutoNum type="arabicPeriod"/>
            </a:pPr>
            <a:r>
              <a:rPr lang="en-GB" sz="2000" dirty="0" smtClean="0"/>
              <a:t>If the Calculator is to find more users, both among energy policy experts, and by policy makers who want to assess conclusions from it, there is a need for considerably more work to be done on the Calculator software package, both to address gaps in its methodology and to make inputs more user-friendly, as noted in our previous paper. The weaknesses in its treatment of bioenergy, energy storage and the use of inter-connects need to be remedied.</a:t>
            </a:r>
          </a:p>
          <a:p>
            <a:pPr marL="457200" indent="-457200">
              <a:buAutoNum type="arabicPeriod"/>
            </a:pPr>
            <a:r>
              <a:rPr lang="en-GB" sz="2000" dirty="0" smtClean="0"/>
              <a:t>Notwithstanding these negative points, we commend the Calculator to policy makers and the general public alike, as a valuable tool for </a:t>
            </a:r>
            <a:r>
              <a:rPr lang="en-GB" sz="2000" smtClean="0"/>
              <a:t>putting real numbers </a:t>
            </a:r>
            <a:r>
              <a:rPr lang="en-GB" sz="2000" dirty="0" smtClean="0"/>
              <a:t>into  debates  on energy policy.</a:t>
            </a:r>
            <a:endParaRPr lang="en-GB" sz="2000" dirty="0"/>
          </a:p>
        </p:txBody>
      </p:sp>
    </p:spTree>
    <p:extLst>
      <p:ext uri="{BB962C8B-B14F-4D97-AF65-F5344CB8AC3E}">
        <p14:creationId xmlns:p14="http://schemas.microsoft.com/office/powerpoint/2010/main" val="2636275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The story so far</a:t>
            </a:r>
            <a:endParaRPr lang="en-GB" dirty="0"/>
          </a:p>
        </p:txBody>
      </p:sp>
      <p:sp>
        <p:nvSpPr>
          <p:cNvPr id="3" name="Content Placeholder 2"/>
          <p:cNvSpPr>
            <a:spLocks noGrp="1"/>
          </p:cNvSpPr>
          <p:nvPr>
            <p:ph idx="1"/>
          </p:nvPr>
        </p:nvSpPr>
        <p:spPr>
          <a:xfrm>
            <a:off x="251520" y="908720"/>
            <a:ext cx="8640960" cy="5832648"/>
          </a:xfrm>
        </p:spPr>
        <p:txBody>
          <a:bodyPr>
            <a:normAutofit/>
          </a:bodyPr>
          <a:lstStyle/>
          <a:p>
            <a:r>
              <a:rPr lang="en-GB" sz="2000" dirty="0" smtClean="0"/>
              <a:t>On 23 September 2015, we presented to this group a paper entitled:</a:t>
            </a:r>
          </a:p>
          <a:p>
            <a:pPr marL="0" indent="0">
              <a:buNone/>
            </a:pPr>
            <a:r>
              <a:rPr lang="en-GB" sz="2000" dirty="0" smtClean="0"/>
              <a:t>	</a:t>
            </a:r>
            <a:r>
              <a:rPr lang="en-GB" sz="2000" b="1" dirty="0" smtClean="0"/>
              <a:t>Climate change and the DECC Global Calculator</a:t>
            </a:r>
          </a:p>
          <a:p>
            <a:pPr marL="0" indent="0">
              <a:buNone/>
            </a:pPr>
            <a:r>
              <a:rPr lang="en-GB" sz="2000" dirty="0"/>
              <a:t>i</a:t>
            </a:r>
            <a:r>
              <a:rPr lang="en-GB" sz="2000" dirty="0" smtClean="0"/>
              <a:t>n which we gave a detailed analysis of this software package, which was developed by an international consortium led by the UK Department of Energy &amp; Climate Change (DECC), and was put on their website in 2013. </a:t>
            </a:r>
            <a:endParaRPr lang="en-GB" sz="2000" dirty="0"/>
          </a:p>
          <a:p>
            <a:r>
              <a:rPr lang="en-GB" sz="1900" dirty="0" smtClean="0"/>
              <a:t>This public-domain package gives users a tool to devise strategies for mitigating anthropogenic climate change, so as to provide guidance to policy-makers</a:t>
            </a:r>
          </a:p>
          <a:p>
            <a:r>
              <a:rPr lang="en-GB" sz="1900" dirty="0" smtClean="0"/>
              <a:t>The user is invited to specify values for about 50 parameters (the so-called ‘levers’) which define a global energy supply and demand </a:t>
            </a:r>
            <a:r>
              <a:rPr lang="en-GB" sz="1900" dirty="0" smtClean="0"/>
              <a:t>‘pathway’. </a:t>
            </a:r>
            <a:r>
              <a:rPr lang="en-GB" sz="1900" dirty="0" smtClean="0"/>
              <a:t>The software then computes its global </a:t>
            </a:r>
            <a:r>
              <a:rPr lang="en-GB" sz="1900" dirty="0" smtClean="0"/>
              <a:t>emission </a:t>
            </a:r>
            <a:r>
              <a:rPr lang="en-GB" sz="1900" dirty="0" smtClean="0"/>
              <a:t>of GHGs on an annual basis, starting from pre-industrial times, and going up to 2050, using the best available scientific and technical data, and then extrapolates these up to 2100 using a well-defined, but inevitably less precise algorithm.</a:t>
            </a:r>
          </a:p>
          <a:p>
            <a:r>
              <a:rPr lang="en-GB" sz="1900" dirty="0" smtClean="0"/>
              <a:t>The package then uses the most recent guidance from the </a:t>
            </a:r>
            <a:r>
              <a:rPr lang="en-GB" sz="1900" dirty="0" smtClean="0"/>
              <a:t>Intergovernmental Panel on Climate Change (IPCC) </a:t>
            </a:r>
            <a:r>
              <a:rPr lang="en-GB" sz="1900" dirty="0" smtClean="0"/>
              <a:t>to forecast the probable resulting global average surface temperature rise from pre-industrial times up to 2100.</a:t>
            </a:r>
          </a:p>
          <a:p>
            <a:r>
              <a:rPr lang="en-GB" sz="1900" dirty="0" smtClean="0"/>
              <a:t>The package also reports the lever values proposed by 26 expert organisations, each suggesting one possible ‘pathway’ for the international community to take.</a:t>
            </a:r>
            <a:endParaRPr lang="en-GB" sz="1900" dirty="0"/>
          </a:p>
        </p:txBody>
      </p:sp>
    </p:spTree>
    <p:extLst>
      <p:ext uri="{BB962C8B-B14F-4D97-AF65-F5344CB8AC3E}">
        <p14:creationId xmlns:p14="http://schemas.microsoft.com/office/powerpoint/2010/main" val="1431377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507288" cy="5721499"/>
          </a:xfrm>
        </p:spPr>
        <p:txBody>
          <a:bodyPr>
            <a:normAutofit fontScale="92500" lnSpcReduction="10000"/>
          </a:bodyPr>
          <a:lstStyle/>
          <a:p>
            <a:r>
              <a:rPr lang="en-GB" sz="1900" dirty="0" smtClean="0">
                <a:latin typeface="Calibri" panose="020F0502020204030204" pitchFamily="34" charset="0"/>
              </a:rPr>
              <a:t>Our </a:t>
            </a:r>
            <a:r>
              <a:rPr lang="en-GB" sz="1900" dirty="0" smtClean="0">
                <a:latin typeface="Calibri" panose="020F0502020204030204" pitchFamily="34" charset="0"/>
              </a:rPr>
              <a:t>previous paper </a:t>
            </a:r>
            <a:r>
              <a:rPr lang="en-GB" sz="1900" dirty="0" smtClean="0">
                <a:latin typeface="Calibri" panose="020F0502020204030204" pitchFamily="34" charset="0"/>
              </a:rPr>
              <a:t>analysed </a:t>
            </a:r>
            <a:r>
              <a:rPr lang="en-GB" sz="1900" dirty="0" smtClean="0">
                <a:latin typeface="Calibri" panose="020F0502020204030204" pitchFamily="34" charset="0"/>
              </a:rPr>
              <a:t>the outputs provided by the Global Calculator for each of </a:t>
            </a:r>
            <a:r>
              <a:rPr lang="en-GB" sz="1900" dirty="0" smtClean="0">
                <a:latin typeface="Calibri" panose="020F0502020204030204" pitchFamily="34" charset="0"/>
              </a:rPr>
              <a:t>its </a:t>
            </a:r>
            <a:r>
              <a:rPr lang="en-GB" sz="1900" dirty="0" smtClean="0">
                <a:latin typeface="Calibri" panose="020F0502020204030204" pitchFamily="34" charset="0"/>
              </a:rPr>
              <a:t>26 ‘example’ pathways, and </a:t>
            </a:r>
            <a:r>
              <a:rPr lang="en-GB" sz="1900" dirty="0" smtClean="0">
                <a:latin typeface="Calibri" panose="020F0502020204030204" pitchFamily="34" charset="0"/>
              </a:rPr>
              <a:t>tabulated </a:t>
            </a:r>
            <a:r>
              <a:rPr lang="en-GB" sz="1900" dirty="0" smtClean="0">
                <a:latin typeface="Calibri" panose="020F0502020204030204" pitchFamily="34" charset="0"/>
              </a:rPr>
              <a:t>the main components of the primary energy supply,  final energy demand and emissions for each pathway.</a:t>
            </a:r>
          </a:p>
          <a:p>
            <a:r>
              <a:rPr lang="en-GB" sz="1900" dirty="0">
                <a:latin typeface="Calibri" panose="020F0502020204030204" pitchFamily="34" charset="0"/>
              </a:rPr>
              <a:t>V</a:t>
            </a:r>
            <a:r>
              <a:rPr lang="en-GB" sz="1900" dirty="0" smtClean="0">
                <a:latin typeface="Calibri" panose="020F0502020204030204" pitchFamily="34" charset="0"/>
              </a:rPr>
              <a:t>ery few of these example pathways  in fact lead to a temperature rise by 2100 of less than 2</a:t>
            </a:r>
            <a:r>
              <a:rPr lang="en-GB" sz="1900" baseline="30000" dirty="0" smtClean="0">
                <a:latin typeface="Calibri" panose="020F0502020204030204" pitchFamily="34" charset="0"/>
              </a:rPr>
              <a:t>0</a:t>
            </a:r>
            <a:r>
              <a:rPr lang="en-GB" sz="1900" dirty="0" smtClean="0">
                <a:latin typeface="Calibri" panose="020F0502020204030204" pitchFamily="34" charset="0"/>
              </a:rPr>
              <a:t>C.  We therefore set ourselves the task of devising some </a:t>
            </a:r>
            <a:r>
              <a:rPr lang="en-GB" sz="1900" dirty="0" smtClean="0">
                <a:latin typeface="Calibri" panose="020F0502020204030204" pitchFamily="34" charset="0"/>
              </a:rPr>
              <a:t>further </a:t>
            </a:r>
            <a:r>
              <a:rPr lang="en-GB" sz="1900" dirty="0" smtClean="0">
                <a:latin typeface="Calibri" panose="020F0502020204030204" pitchFamily="34" charset="0"/>
              </a:rPr>
              <a:t>‘representative’ pathways which </a:t>
            </a:r>
            <a:r>
              <a:rPr lang="en-GB" sz="1900" dirty="0" smtClean="0">
                <a:latin typeface="Calibri" panose="020F0502020204030204" pitchFamily="34" charset="0"/>
              </a:rPr>
              <a:t>would meet </a:t>
            </a:r>
            <a:r>
              <a:rPr lang="en-GB" sz="1900" dirty="0" smtClean="0">
                <a:latin typeface="Calibri" panose="020F0502020204030204" pitchFamily="34" charset="0"/>
              </a:rPr>
              <a:t>the  demanding targets agreed at the Paris conference in Dec 2015 – less than 2</a:t>
            </a:r>
            <a:r>
              <a:rPr lang="en-GB" sz="1900" baseline="30000" dirty="0" smtClean="0">
                <a:latin typeface="Calibri" panose="020F0502020204030204" pitchFamily="34" charset="0"/>
              </a:rPr>
              <a:t>0</a:t>
            </a:r>
            <a:r>
              <a:rPr lang="en-GB" sz="1900" dirty="0" smtClean="0">
                <a:latin typeface="Calibri" panose="020F0502020204030204" pitchFamily="34" charset="0"/>
              </a:rPr>
              <a:t>C  and preferably less than 1.5 </a:t>
            </a:r>
            <a:r>
              <a:rPr lang="en-GB" sz="1900" baseline="30000" dirty="0" smtClean="0">
                <a:latin typeface="Calibri" panose="020F0502020204030204" pitchFamily="34" charset="0"/>
              </a:rPr>
              <a:t>0</a:t>
            </a:r>
            <a:r>
              <a:rPr lang="en-GB" sz="1900" dirty="0" smtClean="0">
                <a:latin typeface="Calibri" panose="020F0502020204030204" pitchFamily="34" charset="0"/>
              </a:rPr>
              <a:t>C.  At that time we reported that we had attempted to ‘fine-tune’ three of the DECC example pathways to meet the Paris target, but had failed to do so.</a:t>
            </a:r>
          </a:p>
          <a:p>
            <a:r>
              <a:rPr lang="en-GB" sz="1900" dirty="0" smtClean="0">
                <a:latin typeface="Calibri" panose="020F0502020204030204" pitchFamily="34" charset="0"/>
              </a:rPr>
              <a:t>Our three ‘representative’ pathways defined what we regarded as three broadly different global energy strategies – ‘High Nuclear’, ‘High Renewable’ and ‘Intermediate’ – the last of these also being chosen to have a reasonably large amount of Carbon Capture &amp; Storage.</a:t>
            </a:r>
          </a:p>
          <a:p>
            <a:r>
              <a:rPr lang="en-GB" sz="1900" dirty="0" smtClean="0">
                <a:latin typeface="Calibri" panose="020F0502020204030204" pitchFamily="34" charset="0"/>
              </a:rPr>
              <a:t>In the present paper we report on our further attempts to find credible  ‘compliant’ global pathways. Our initial approach was to consider incorporating the DECC Global Calculator as a sub-routine of an over-riding emission-minimising programme, which would start from one of our three </a:t>
            </a:r>
            <a:r>
              <a:rPr lang="en-GB" sz="1900" dirty="0" smtClean="0">
                <a:latin typeface="Calibri" panose="020F0502020204030204" pitchFamily="34" charset="0"/>
              </a:rPr>
              <a:t>previous representative pathways, </a:t>
            </a:r>
            <a:r>
              <a:rPr lang="en-GB" sz="1900" dirty="0" smtClean="0">
                <a:latin typeface="Calibri" panose="020F0502020204030204" pitchFamily="34" charset="0"/>
              </a:rPr>
              <a:t>and seek adjacent local emissions minima by using a computer-defined minimisation strategy to vary the values of all 50 input parameters. This proved unworkable, and we have now taken a rather different approach.</a:t>
            </a:r>
            <a:endParaRPr lang="en-GB" sz="1900" dirty="0">
              <a:latin typeface="Calibri" panose="020F0502020204030204" pitchFamily="34" charset="0"/>
            </a:endParaRPr>
          </a:p>
        </p:txBody>
      </p:sp>
    </p:spTree>
    <p:extLst>
      <p:ext uri="{BB962C8B-B14F-4D97-AF65-F5344CB8AC3E}">
        <p14:creationId xmlns:p14="http://schemas.microsoft.com/office/powerpoint/2010/main" val="2173053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New developments</a:t>
            </a:r>
            <a:endParaRPr lang="en-GB" dirty="0"/>
          </a:p>
        </p:txBody>
      </p:sp>
      <p:sp>
        <p:nvSpPr>
          <p:cNvPr id="3" name="Content Placeholder 2"/>
          <p:cNvSpPr>
            <a:spLocks noGrp="1"/>
          </p:cNvSpPr>
          <p:nvPr>
            <p:ph idx="1"/>
          </p:nvPr>
        </p:nvSpPr>
        <p:spPr>
          <a:xfrm>
            <a:off x="395536" y="980728"/>
            <a:ext cx="8424936" cy="5688632"/>
          </a:xfrm>
        </p:spPr>
        <p:txBody>
          <a:bodyPr>
            <a:normAutofit fontScale="85000" lnSpcReduction="10000"/>
          </a:bodyPr>
          <a:lstStyle/>
          <a:p>
            <a:r>
              <a:rPr lang="en-GB" sz="1900" dirty="0" smtClean="0"/>
              <a:t>Our next approach was to seek guidance from within the Calculator on which parts of the overall system made the largest contributions to the total cumulative emissions. One of the Calculator spreadsheets, with a tab labelled ‘Outputs-Emissions</a:t>
            </a:r>
            <a:r>
              <a:rPr lang="en-GB" sz="1900" dirty="0" smtClean="0"/>
              <a:t>’, </a:t>
            </a:r>
            <a:r>
              <a:rPr lang="en-GB" sz="1900" dirty="0" smtClean="0"/>
              <a:t>has a set of tables showing the annual GHG emissions broken down according to the IPCC ‘sector’ generating that emission. </a:t>
            </a:r>
          </a:p>
          <a:p>
            <a:r>
              <a:rPr lang="en-GB" sz="1900" dirty="0" smtClean="0"/>
              <a:t>In broad brush terms, these show that at least up to 2050 the cumulative emissions come overwhelmingly from CO</a:t>
            </a:r>
            <a:r>
              <a:rPr lang="en-GB" sz="1900" baseline="-25000" dirty="0" smtClean="0"/>
              <a:t>2</a:t>
            </a:r>
            <a:r>
              <a:rPr lang="en-GB" sz="1900" dirty="0" smtClean="0"/>
              <a:t>, and that the other GHGs make relatively  small contributions. The CO</a:t>
            </a:r>
            <a:r>
              <a:rPr lang="en-GB" sz="1900" baseline="-25000" dirty="0" smtClean="0"/>
              <a:t>2</a:t>
            </a:r>
            <a:r>
              <a:rPr lang="en-GB" sz="1900" dirty="0" smtClean="0"/>
              <a:t> contribution coming from fuel combustion and other industrial processes predominates until about 2050, but then falls off, and the relative importance of global agriculture, land use and forestry increases.  All other IPCC sectors remain rather unimportant.</a:t>
            </a:r>
          </a:p>
          <a:p>
            <a:r>
              <a:rPr lang="en-GB" sz="1900" dirty="0" smtClean="0"/>
              <a:t>Taking this information as a guide, we then looked to see which of the 50 levers might be expected to have a significant influence on this </a:t>
            </a:r>
            <a:r>
              <a:rPr lang="en-GB" sz="1900" dirty="0" smtClean="0"/>
              <a:t>second sector</a:t>
            </a:r>
            <a:r>
              <a:rPr lang="en-GB" sz="1900" dirty="0" smtClean="0"/>
              <a:t>. Fr</a:t>
            </a:r>
            <a:r>
              <a:rPr lang="en-GB" sz="1900" dirty="0" smtClean="0"/>
              <a:t>om </a:t>
            </a:r>
            <a:r>
              <a:rPr lang="en-GB" sz="1900" dirty="0" smtClean="0"/>
              <a:t>the descriptions given in the Calculator in the tab labelled ‘Detailed lever guides’ it was clear that the relevant levers were in the range </a:t>
            </a:r>
            <a:r>
              <a:rPr lang="en-GB" sz="1900" dirty="0" smtClean="0"/>
              <a:t>numbered 33-42</a:t>
            </a:r>
            <a:r>
              <a:rPr lang="en-GB" sz="1900" dirty="0" smtClean="0"/>
              <a:t>. The titles of these levers, and the DECC explanation of the significance of integral values of the levers are given in </a:t>
            </a:r>
            <a:r>
              <a:rPr lang="en-GB" sz="1900" dirty="0" smtClean="0"/>
              <a:t>two slides later on. </a:t>
            </a:r>
          </a:p>
          <a:p>
            <a:r>
              <a:rPr lang="en-GB" sz="1900" dirty="0" smtClean="0"/>
              <a:t>We therefore did a series of runs of the Calculator, each one starting from one of our three previous ‘representative pathways’ and then making systematic variations in the lever values in this sector, choosing to allow lever values to vary in the range 3-3.5. We recognised </a:t>
            </a:r>
            <a:r>
              <a:rPr lang="en-GB" sz="1900" dirty="0" smtClean="0"/>
              <a:t>that a lever </a:t>
            </a:r>
            <a:r>
              <a:rPr lang="en-GB" sz="1900" dirty="0"/>
              <a:t>value </a:t>
            </a:r>
            <a:r>
              <a:rPr lang="en-GB" sz="1900" dirty="0" smtClean="0"/>
              <a:t>of 3 </a:t>
            </a:r>
            <a:r>
              <a:rPr lang="en-GB" sz="1900" dirty="0"/>
              <a:t>is </a:t>
            </a:r>
            <a:r>
              <a:rPr lang="en-GB" sz="1900" dirty="0" smtClean="0"/>
              <a:t>regarded by DECC as meaning  </a:t>
            </a:r>
            <a:r>
              <a:rPr lang="en-GB" sz="1900" dirty="0"/>
              <a:t>‘requiring a very ambitious level of effort’, and 4 as ‘requiring effort at the extreme upper end of what is physically possible</a:t>
            </a:r>
            <a:r>
              <a:rPr lang="en-GB" sz="1900" dirty="0" smtClean="0"/>
              <a:t>’.</a:t>
            </a:r>
            <a:endParaRPr lang="en-GB" sz="1900" dirty="0" smtClean="0"/>
          </a:p>
          <a:p>
            <a:r>
              <a:rPr lang="en-GB" sz="1900" dirty="0" smtClean="0"/>
              <a:t>The </a:t>
            </a:r>
            <a:r>
              <a:rPr lang="en-GB" sz="1900" dirty="0" smtClean="0"/>
              <a:t>results of this exploration are presented in the ‘Consolidated Summary’ slide below, and discussed in the ‘Commentary’ which follows it. </a:t>
            </a:r>
            <a:r>
              <a:rPr lang="en-GB" sz="1900" dirty="0" smtClean="0"/>
              <a:t>But before </a:t>
            </a:r>
            <a:r>
              <a:rPr lang="en-GB" sz="1900" dirty="0" smtClean="0"/>
              <a:t>that, we should give some comments on the policy challenges presented by the Calculator, and on the way in which it computes  the emission values resulting from the user’s lever choices, and then uses these to derive the resulting global surface temperature rise.</a:t>
            </a:r>
            <a:endParaRPr lang="en-GB" sz="1900" dirty="0"/>
          </a:p>
        </p:txBody>
      </p:sp>
    </p:spTree>
    <p:extLst>
      <p:ext uri="{BB962C8B-B14F-4D97-AF65-F5344CB8AC3E}">
        <p14:creationId xmlns:p14="http://schemas.microsoft.com/office/powerpoint/2010/main" val="952377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576064"/>
          </a:xfrm>
        </p:spPr>
        <p:txBody>
          <a:bodyPr>
            <a:normAutofit fontScale="90000"/>
          </a:bodyPr>
          <a:lstStyle/>
          <a:p>
            <a:r>
              <a:rPr lang="en-GB" sz="3200" b="1" dirty="0" smtClean="0"/>
              <a:t>The policy challenges </a:t>
            </a:r>
            <a:r>
              <a:rPr lang="en-GB" sz="3200" b="1" dirty="0" smtClean="0"/>
              <a:t>set by</a:t>
            </a:r>
            <a:r>
              <a:rPr lang="en-GB" sz="3200" b="1" dirty="0" smtClean="0"/>
              <a:t> </a:t>
            </a:r>
            <a:r>
              <a:rPr lang="en-GB" sz="3200" b="1" dirty="0" smtClean="0"/>
              <a:t>the Global Calculator</a:t>
            </a:r>
            <a:endParaRPr lang="en-GB" sz="3200" b="1" dirty="0"/>
          </a:p>
        </p:txBody>
      </p:sp>
      <p:sp>
        <p:nvSpPr>
          <p:cNvPr id="3" name="Content Placeholder 2"/>
          <p:cNvSpPr>
            <a:spLocks noGrp="1"/>
          </p:cNvSpPr>
          <p:nvPr>
            <p:ph idx="1"/>
          </p:nvPr>
        </p:nvSpPr>
        <p:spPr>
          <a:xfrm>
            <a:off x="179512" y="620688"/>
            <a:ext cx="8784976" cy="5832648"/>
          </a:xfrm>
        </p:spPr>
        <p:txBody>
          <a:bodyPr>
            <a:noAutofit/>
          </a:bodyPr>
          <a:lstStyle/>
          <a:p>
            <a:r>
              <a:rPr lang="en-GB" sz="1700" dirty="0" smtClean="0"/>
              <a:t>The 50 levers of the Calculator are evenly divided between topics relating to energy supply and its end use. The energy supply levers </a:t>
            </a:r>
            <a:r>
              <a:rPr lang="en-GB" sz="1700" dirty="0"/>
              <a:t>require </a:t>
            </a:r>
            <a:r>
              <a:rPr lang="en-GB" sz="1700" dirty="0" smtClean="0"/>
              <a:t>the user to make a strategic decision on the relative sizes of the nuclear, renewable and CCS components of the global energy mix. Unfortunately, </a:t>
            </a:r>
            <a:r>
              <a:rPr lang="en-GB" sz="1700" dirty="0" smtClean="0"/>
              <a:t>(as we </a:t>
            </a:r>
            <a:r>
              <a:rPr lang="en-GB" sz="1700" dirty="0" smtClean="0"/>
              <a:t>spelt </a:t>
            </a:r>
            <a:r>
              <a:rPr lang="en-GB" sz="1700" dirty="0"/>
              <a:t>out </a:t>
            </a:r>
            <a:r>
              <a:rPr lang="en-GB" sz="1700" dirty="0" smtClean="0"/>
              <a:t>in an earlier </a:t>
            </a:r>
            <a:r>
              <a:rPr lang="en-GB" sz="1700" dirty="0"/>
              <a:t>paper on UK energy policy</a:t>
            </a:r>
            <a:r>
              <a:rPr lang="en-GB" sz="1700" dirty="0" smtClean="0"/>
              <a:t>), </a:t>
            </a:r>
            <a:r>
              <a:rPr lang="en-GB" sz="1700" dirty="0"/>
              <a:t>all </a:t>
            </a:r>
            <a:r>
              <a:rPr lang="en-GB" sz="1700" dirty="0" smtClean="0"/>
              <a:t>three components are threatened </a:t>
            </a:r>
            <a:r>
              <a:rPr lang="en-GB" sz="1700" dirty="0" smtClean="0"/>
              <a:t>by potential </a:t>
            </a:r>
            <a:r>
              <a:rPr lang="en-GB" sz="1700" dirty="0" smtClean="0"/>
              <a:t>‘show-stoppers’ – issues which might make </a:t>
            </a:r>
            <a:r>
              <a:rPr lang="en-GB" sz="1700" dirty="0" smtClean="0"/>
              <a:t>elements of that </a:t>
            </a:r>
            <a:r>
              <a:rPr lang="en-GB" sz="1700" dirty="0" smtClean="0"/>
              <a:t>policy decision technically or economically non-viable. In this paper we </a:t>
            </a:r>
            <a:r>
              <a:rPr lang="en-GB" sz="1700" dirty="0" smtClean="0"/>
              <a:t>again recommend that </a:t>
            </a:r>
            <a:r>
              <a:rPr lang="en-GB" sz="1700" dirty="0" smtClean="0"/>
              <a:t>governments should pursue </a:t>
            </a:r>
            <a:r>
              <a:rPr lang="en-GB" sz="1700" dirty="0" smtClean="0"/>
              <a:t>all three </a:t>
            </a:r>
            <a:r>
              <a:rPr lang="en-GB" sz="1700" dirty="0" smtClean="0"/>
              <a:t>alternative strategies in parallel until it is clear that at least one pathway is </a:t>
            </a:r>
            <a:r>
              <a:rPr lang="en-GB" sz="1700" dirty="0" smtClean="0"/>
              <a:t>open – </a:t>
            </a:r>
            <a:r>
              <a:rPr lang="en-GB" sz="1700" dirty="0" err="1" smtClean="0"/>
              <a:t>ie</a:t>
            </a:r>
            <a:r>
              <a:rPr lang="en-GB" sz="1700" dirty="0" smtClean="0"/>
              <a:t> that </a:t>
            </a:r>
            <a:r>
              <a:rPr lang="en-GB" sz="1700" dirty="0" smtClean="0"/>
              <a:t>the relevant technology is already available or will be soon </a:t>
            </a:r>
            <a:r>
              <a:rPr lang="en-GB" sz="1700" dirty="0" smtClean="0"/>
              <a:t>enough, and that the social implications of that pathway are broadly acceptable to the public.</a:t>
            </a:r>
            <a:endParaRPr lang="en-GB" sz="1700" dirty="0" smtClean="0"/>
          </a:p>
          <a:p>
            <a:r>
              <a:rPr lang="en-GB" sz="1700" dirty="0" smtClean="0"/>
              <a:t>The ‘end use’ levers present an equally daunting challenge, since (as our preceding paper showed) </a:t>
            </a:r>
            <a:r>
              <a:rPr lang="en-GB" sz="1700" dirty="0" smtClean="0"/>
              <a:t>making socially </a:t>
            </a:r>
            <a:r>
              <a:rPr lang="en-GB" sz="1700" dirty="0" smtClean="0"/>
              <a:t>uncontroversial choices inevitably </a:t>
            </a:r>
            <a:r>
              <a:rPr lang="en-GB" sz="1700" dirty="0" smtClean="0"/>
              <a:t>leads </a:t>
            </a:r>
            <a:r>
              <a:rPr lang="en-GB" sz="1700" dirty="0" smtClean="0"/>
              <a:t>to temperature rises by 2100 well above the Paris targets. This paper shows that there are </a:t>
            </a:r>
            <a:r>
              <a:rPr lang="en-GB" sz="1700" dirty="0" smtClean="0"/>
              <a:t>nevertheless lever </a:t>
            </a:r>
            <a:r>
              <a:rPr lang="en-GB" sz="1700" dirty="0" smtClean="0"/>
              <a:t>choices which </a:t>
            </a:r>
            <a:r>
              <a:rPr lang="en-GB" sz="1700" dirty="0" smtClean="0"/>
              <a:t>just permit </a:t>
            </a:r>
            <a:r>
              <a:rPr lang="en-GB" sz="1700" dirty="0" smtClean="0"/>
              <a:t>these targets to be met. But the debate is only beginning </a:t>
            </a:r>
            <a:r>
              <a:rPr lang="en-GB" sz="1700" dirty="0" smtClean="0"/>
              <a:t>over </a:t>
            </a:r>
            <a:r>
              <a:rPr lang="en-GB" sz="1700" dirty="0" smtClean="0"/>
              <a:t>their social acceptability. To assist in this debate we provide extracts from the Calculator on the </a:t>
            </a:r>
            <a:r>
              <a:rPr lang="en-GB" sz="1700" dirty="0" smtClean="0"/>
              <a:t>implications of choosing integral </a:t>
            </a:r>
            <a:r>
              <a:rPr lang="en-GB" sz="1700" dirty="0" smtClean="0"/>
              <a:t>lever </a:t>
            </a:r>
            <a:r>
              <a:rPr lang="en-GB" sz="1700" dirty="0" smtClean="0"/>
              <a:t>values in the range 3 to 4.</a:t>
            </a:r>
            <a:endParaRPr lang="en-GB" sz="1700" dirty="0" smtClean="0"/>
          </a:p>
          <a:p>
            <a:r>
              <a:rPr lang="en-GB" sz="1700" dirty="0" smtClean="0"/>
              <a:t>The Calculator makes it clear that the momentous Paris decision is seriously flawed, because it commits the signatory nations to working towards an ill-defined target – keeping the global mean surface temperature rise below 2</a:t>
            </a:r>
            <a:r>
              <a:rPr lang="en-GB" sz="1700" baseline="30000" dirty="0" smtClean="0"/>
              <a:t>o</a:t>
            </a:r>
            <a:r>
              <a:rPr lang="en-GB" sz="1700" dirty="0" smtClean="0"/>
              <a:t>C at a date which is so far into the future that precise predictions are impossible. At best, the experts can estimate probabilities, in some cases with rather wide error margins. Accordingly, the </a:t>
            </a:r>
            <a:r>
              <a:rPr lang="en-GB" sz="1700" dirty="0"/>
              <a:t>Calculator presents a </a:t>
            </a:r>
            <a:r>
              <a:rPr lang="en-GB" sz="1700" dirty="0" smtClean="0"/>
              <a:t>range of temperature </a:t>
            </a:r>
            <a:r>
              <a:rPr lang="en-GB" sz="1700" dirty="0"/>
              <a:t>rise </a:t>
            </a:r>
            <a:r>
              <a:rPr lang="en-GB" sz="1700" dirty="0" smtClean="0"/>
              <a:t>estimates  within which </a:t>
            </a:r>
            <a:r>
              <a:rPr lang="en-GB" sz="1700" dirty="0"/>
              <a:t>the value probably </a:t>
            </a:r>
            <a:r>
              <a:rPr lang="en-GB" sz="1700" dirty="0" smtClean="0"/>
              <a:t>lies for that </a:t>
            </a:r>
            <a:r>
              <a:rPr lang="en-GB" sz="1700" dirty="0" smtClean="0"/>
              <a:t>pathway, </a:t>
            </a:r>
            <a:r>
              <a:rPr lang="en-GB" sz="1700" dirty="0" smtClean="0"/>
              <a:t>and the user is invited to </a:t>
            </a:r>
            <a:r>
              <a:rPr lang="en-GB" sz="1700" dirty="0" smtClean="0"/>
              <a:t>select a ‘best </a:t>
            </a:r>
            <a:r>
              <a:rPr lang="en-GB" sz="1700" dirty="0" smtClean="0"/>
              <a:t>estimate’ within that range. In this paper (as in the outputs of the Calculator) we present both the mid-point of the range, and the value which </a:t>
            </a:r>
            <a:r>
              <a:rPr lang="en-GB" sz="1700" dirty="0" smtClean="0"/>
              <a:t>is </a:t>
            </a:r>
            <a:r>
              <a:rPr lang="en-GB" sz="1700" dirty="0" smtClean="0"/>
              <a:t>reached in</a:t>
            </a:r>
            <a:r>
              <a:rPr lang="en-GB" sz="1700" dirty="0" smtClean="0"/>
              <a:t> </a:t>
            </a:r>
            <a:r>
              <a:rPr lang="en-GB" sz="1700" dirty="0" smtClean="0"/>
              <a:t>50% </a:t>
            </a:r>
            <a:r>
              <a:rPr lang="en-GB" sz="1700" dirty="0" smtClean="0"/>
              <a:t>of model runs.</a:t>
            </a:r>
            <a:endParaRPr lang="en-GB" sz="1700" dirty="0"/>
          </a:p>
        </p:txBody>
      </p:sp>
    </p:spTree>
    <p:extLst>
      <p:ext uri="{BB962C8B-B14F-4D97-AF65-F5344CB8AC3E}">
        <p14:creationId xmlns:p14="http://schemas.microsoft.com/office/powerpoint/2010/main" val="1438565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20080"/>
          </a:xfrm>
        </p:spPr>
        <p:txBody>
          <a:bodyPr>
            <a:noAutofit/>
          </a:bodyPr>
          <a:lstStyle/>
          <a:p>
            <a:r>
              <a:rPr lang="en-GB" sz="3200" dirty="0" smtClean="0"/>
              <a:t>The </a:t>
            </a:r>
            <a:r>
              <a:rPr lang="en-GB" sz="3200" dirty="0" smtClean="0"/>
              <a:t>meanings </a:t>
            </a:r>
            <a:r>
              <a:rPr lang="en-GB" sz="3200" dirty="0" smtClean="0"/>
              <a:t>of </a:t>
            </a:r>
            <a:r>
              <a:rPr lang="en-GB" sz="3200" dirty="0" smtClean="0"/>
              <a:t>high integral </a:t>
            </a:r>
            <a:r>
              <a:rPr lang="en-GB" sz="3200" dirty="0" smtClean="0"/>
              <a:t>lever values</a:t>
            </a:r>
            <a:endParaRPr lang="en-GB" sz="3200" dirty="0"/>
          </a:p>
        </p:txBody>
      </p:sp>
      <p:sp>
        <p:nvSpPr>
          <p:cNvPr id="9" name="Content Placeholder 8"/>
          <p:cNvSpPr>
            <a:spLocks noGrp="1"/>
          </p:cNvSpPr>
          <p:nvPr>
            <p:ph idx="1"/>
          </p:nvPr>
        </p:nvSpPr>
        <p:spPr>
          <a:xfrm>
            <a:off x="457200" y="4221088"/>
            <a:ext cx="8229600" cy="1905075"/>
          </a:xfrm>
        </p:spPr>
        <p:txBody>
          <a:bodyPr>
            <a:normAutofit fontScale="77500" lnSpcReduction="20000"/>
          </a:bodyPr>
          <a:lstStyle/>
          <a:p>
            <a:pPr>
              <a:buAutoNum type="arabicPlain" startAt="33"/>
            </a:pPr>
            <a:r>
              <a:rPr lang="en-GB" sz="1600" dirty="0" smtClean="0"/>
              <a:t>Calories consumed Means a calorie consumption growth from 2140 kcal / person / day in 2011 to approximately 2300 kcal / person / day by 2050, which is similar to the FAO forecast by </a:t>
            </a:r>
            <a:r>
              <a:rPr lang="en-GB" sz="1600" dirty="0" err="1" smtClean="0"/>
              <a:t>Alexandratos</a:t>
            </a:r>
            <a:r>
              <a:rPr lang="en-GB" sz="1600" dirty="0" smtClean="0"/>
              <a:t> &amp; </a:t>
            </a:r>
            <a:r>
              <a:rPr lang="en-GB" sz="1600" dirty="0" err="1" smtClean="0"/>
              <a:t>Bruinsma</a:t>
            </a:r>
            <a:r>
              <a:rPr lang="en-GB" sz="1600" dirty="0" smtClean="0"/>
              <a:t> (2012), after adjustment for excluding food losses. In this trajectory, there will be still a significant increase of food consumption globally, but the current trend would be slightly reduced due to, e.g., population and consumption peaks in some countries.</a:t>
            </a:r>
          </a:p>
          <a:p>
            <a:pPr>
              <a:buAutoNum type="arabicPlain" startAt="33"/>
            </a:pPr>
            <a:r>
              <a:rPr lang="en-GB" sz="1600" dirty="0" smtClean="0"/>
              <a:t>Reduce world calorie consumption slightly from 2140 kcal / person / day in 2011 to 2100 kcal / person / day by 2050, which is a target for a healthy diet (2200 kcal / person / day for men, and 2000 kcal / person / day for women). However, this could also involve redistribution of food consumption, where some developing countries could increase food consumption (e.g., by reducing poverty) whilst some developed countries could reduce consumption (by tackling obesity issues). Overall, this is an extreme target, given that values below this global average would result in higher undernourishment rates</a:t>
            </a:r>
            <a:endParaRPr lang="en-GB" sz="1600" dirty="0"/>
          </a:p>
        </p:txBody>
      </p:sp>
      <p:graphicFrame>
        <p:nvGraphicFramePr>
          <p:cNvPr id="10" name="Table 9"/>
          <p:cNvGraphicFramePr>
            <a:graphicFrameLocks noGrp="1"/>
          </p:cNvGraphicFramePr>
          <p:nvPr>
            <p:extLst>
              <p:ext uri="{D42A27DB-BD31-4B8C-83A1-F6EECF244321}">
                <p14:modId xmlns:p14="http://schemas.microsoft.com/office/powerpoint/2010/main" val="2021328967"/>
              </p:ext>
            </p:extLst>
          </p:nvPr>
        </p:nvGraphicFramePr>
        <p:xfrm>
          <a:off x="395536" y="764704"/>
          <a:ext cx="8352928" cy="6497975"/>
        </p:xfrm>
        <a:graphic>
          <a:graphicData uri="http://schemas.openxmlformats.org/drawingml/2006/table">
            <a:tbl>
              <a:tblPr firstRow="1" bandRow="1">
                <a:tableStyleId>{5C22544A-7EE6-4342-B048-85BDC9FD1C3A}</a:tableStyleId>
              </a:tblPr>
              <a:tblGrid>
                <a:gridCol w="792088"/>
                <a:gridCol w="1512168"/>
                <a:gridCol w="3024336"/>
                <a:gridCol w="3024336"/>
              </a:tblGrid>
              <a:tr h="540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t>Lever No</a:t>
                      </a:r>
                      <a:endParaRPr lang="en-GB" b="0" dirty="0"/>
                    </a:p>
                  </a:txBody>
                  <a:tcPr/>
                </a:tc>
                <a:tc>
                  <a:txBody>
                    <a:bodyPr/>
                    <a:lstStyle/>
                    <a:p>
                      <a:r>
                        <a:rPr lang="en-GB" sz="1400" b="0" dirty="0" smtClean="0"/>
                        <a:t>Lever Title</a:t>
                      </a:r>
                    </a:p>
                  </a:txBody>
                  <a:tcPr/>
                </a:tc>
                <a:tc>
                  <a:txBody>
                    <a:bodyPr/>
                    <a:lstStyle/>
                    <a:p>
                      <a:r>
                        <a:rPr lang="en-GB" sz="1400" b="0" dirty="0" smtClean="0"/>
                        <a:t>Level 3 description</a:t>
                      </a:r>
                      <a:endParaRPr lang="en-GB" sz="1400" b="0" dirty="0"/>
                    </a:p>
                  </a:txBody>
                  <a:tcPr/>
                </a:tc>
                <a:tc>
                  <a:txBody>
                    <a:bodyPr/>
                    <a:lstStyle/>
                    <a:p>
                      <a:r>
                        <a:rPr lang="en-GB" sz="1400" b="0" dirty="0" smtClean="0"/>
                        <a:t>Level 4 description</a:t>
                      </a:r>
                      <a:endParaRPr lang="en-GB" sz="1400" b="0" dirty="0"/>
                    </a:p>
                  </a:txBody>
                  <a:tcPr/>
                </a:tc>
              </a:tr>
              <a:tr h="1334191">
                <a:tc>
                  <a:txBody>
                    <a:bodyPr/>
                    <a:lstStyle/>
                    <a:p>
                      <a:r>
                        <a:rPr lang="en-GB" sz="1300" b="0" dirty="0" smtClean="0"/>
                        <a:t>33</a:t>
                      </a:r>
                      <a:endParaRPr lang="en-GB" sz="1300" b="0" dirty="0"/>
                    </a:p>
                  </a:txBody>
                  <a:tcPr/>
                </a:tc>
                <a:tc>
                  <a:txBody>
                    <a:bodyPr/>
                    <a:lstStyle/>
                    <a:p>
                      <a:r>
                        <a:rPr lang="en-GB" sz="1200" b="0" dirty="0" smtClean="0"/>
                        <a:t>Calorie consumption</a:t>
                      </a:r>
                      <a:endParaRPr lang="en-GB" sz="1200" b="0" dirty="0"/>
                    </a:p>
                  </a:txBody>
                  <a:tcPr/>
                </a:tc>
                <a:tc>
                  <a:txBody>
                    <a:bodyPr/>
                    <a:lstStyle/>
                    <a:p>
                      <a:r>
                        <a:rPr lang="en-GB" sz="1200" b="0" dirty="0" smtClean="0"/>
                        <a:t>Calorie consumption reaches 2300 kcal / person / day by 2050: there will be still a significant increase globally, but the current trend is slightly reduced</a:t>
                      </a:r>
                      <a:endParaRPr lang="en-GB" sz="1200" b="0" dirty="0"/>
                    </a:p>
                  </a:txBody>
                  <a:tcPr/>
                </a:tc>
                <a:tc>
                  <a:txBody>
                    <a:bodyPr/>
                    <a:lstStyle/>
                    <a:p>
                      <a:r>
                        <a:rPr lang="en-GB" sz="1200" b="0" dirty="0" smtClean="0"/>
                        <a:t>World calorie consumption reduced to 2100 kcal / person / day by 2050: still a healthy diet. It could involve some redistribution of food consumption</a:t>
                      </a:r>
                      <a:r>
                        <a:rPr lang="en-GB" sz="1200" b="0" baseline="0" dirty="0" smtClean="0"/>
                        <a:t> between </a:t>
                      </a:r>
                      <a:r>
                        <a:rPr lang="en-GB" sz="1200" b="0" dirty="0" smtClean="0"/>
                        <a:t>developing &amp; developed countries </a:t>
                      </a:r>
                      <a:endParaRPr lang="en-GB" sz="1200" b="0" dirty="0"/>
                    </a:p>
                  </a:txBody>
                  <a:tcPr/>
                </a:tc>
              </a:tr>
              <a:tr h="1747155">
                <a:tc>
                  <a:txBody>
                    <a:bodyPr/>
                    <a:lstStyle/>
                    <a:p>
                      <a:r>
                        <a:rPr lang="en-GB" sz="1300" b="0" dirty="0" smtClean="0"/>
                        <a:t>34-35</a:t>
                      </a:r>
                      <a:endParaRPr lang="en-GB" sz="1300" b="0" dirty="0"/>
                    </a:p>
                  </a:txBody>
                  <a:tcPr/>
                </a:tc>
                <a:tc>
                  <a:txBody>
                    <a:bodyPr/>
                    <a:lstStyle/>
                    <a:p>
                      <a:r>
                        <a:rPr lang="en-GB" sz="1200" b="0" dirty="0" smtClean="0"/>
                        <a:t>Meat consumption and type of meat</a:t>
                      </a:r>
                      <a:endParaRPr lang="en-GB" sz="1200" b="0" dirty="0"/>
                    </a:p>
                  </a:txBody>
                  <a:tcPr/>
                </a:tc>
                <a:tc>
                  <a:txBody>
                    <a:bodyPr/>
                    <a:lstStyle/>
                    <a:p>
                      <a:r>
                        <a:rPr lang="en-GB" sz="1200" b="0" dirty="0" smtClean="0"/>
                        <a:t>Assumes a low meat consumption (162 kcal of meat / person / day) meeting the WHO guidance for a healthy diet, but adjusted to give average of 40% red and 60% white meat) and allowing 10% waste. </a:t>
                      </a:r>
                      <a:endParaRPr lang="en-GB" sz="1200" b="0" dirty="0"/>
                    </a:p>
                  </a:txBody>
                  <a:tcPr/>
                </a:tc>
                <a:tc>
                  <a:txBody>
                    <a:bodyPr/>
                    <a:lstStyle/>
                    <a:p>
                      <a:r>
                        <a:rPr lang="en-GB" sz="1200" b="0" dirty="0" smtClean="0"/>
                        <a:t>Assumes diets with very low meat consumption of  15 kcal of meat / person /day, with 25% red meat and 75% white meat, but allowing</a:t>
                      </a:r>
                      <a:r>
                        <a:rPr lang="en-GB" sz="1200" b="0" baseline="0" dirty="0" smtClean="0"/>
                        <a:t> </a:t>
                      </a:r>
                      <a:r>
                        <a:rPr lang="en-GB" sz="1200" b="0" dirty="0" smtClean="0"/>
                        <a:t>vegetarian diets and meat alternatives (e.g., soy meat substitutes, yeast-based meat etc.). This involves an unprecedented change in dietary preferences worldwide. </a:t>
                      </a:r>
                      <a:endParaRPr lang="en-GB" sz="1200" b="0" dirty="0"/>
                    </a:p>
                  </a:txBody>
                  <a:tcPr/>
                </a:tc>
              </a:tr>
              <a:tr h="1173308">
                <a:tc>
                  <a:txBody>
                    <a:bodyPr/>
                    <a:lstStyle/>
                    <a:p>
                      <a:r>
                        <a:rPr lang="en-GB" sz="1300" b="0" dirty="0" smtClean="0"/>
                        <a:t>36</a:t>
                      </a:r>
                      <a:endParaRPr lang="en-GB" sz="1300" b="0" dirty="0"/>
                    </a:p>
                  </a:txBody>
                  <a:tcPr/>
                </a:tc>
                <a:tc>
                  <a:txBody>
                    <a:bodyPr/>
                    <a:lstStyle/>
                    <a:p>
                      <a:r>
                        <a:rPr lang="en-GB" sz="1200" b="0" dirty="0" smtClean="0"/>
                        <a:t>Crop yields</a:t>
                      </a:r>
                      <a:endParaRPr lang="en-GB" sz="1200" b="0" dirty="0"/>
                    </a:p>
                  </a:txBody>
                  <a:tcPr/>
                </a:tc>
                <a:tc>
                  <a:txBody>
                    <a:bodyPr/>
                    <a:lstStyle/>
                    <a:p>
                      <a:pPr>
                        <a:lnSpc>
                          <a:spcPct val="115000"/>
                        </a:lnSpc>
                        <a:spcAft>
                          <a:spcPts val="0"/>
                        </a:spcAft>
                      </a:pPr>
                      <a:r>
                        <a:rPr lang="en-GB" sz="1200" dirty="0" smtClean="0">
                          <a:effectLst/>
                          <a:latin typeface="+mn-lt"/>
                          <a:ea typeface="Calibri"/>
                          <a:cs typeface="Times New Roman"/>
                        </a:rPr>
                        <a:t>Requires an increase in </a:t>
                      </a:r>
                      <a:r>
                        <a:rPr lang="en-GB" sz="1200" dirty="0" smtClean="0">
                          <a:effectLst/>
                          <a:latin typeface="+mn-lt"/>
                          <a:ea typeface="Calibri"/>
                          <a:cs typeface="Times New Roman"/>
                        </a:rPr>
                        <a:t>global crop yields </a:t>
                      </a:r>
                      <a:r>
                        <a:rPr lang="en-GB" sz="1200" dirty="0" smtClean="0">
                          <a:effectLst/>
                          <a:latin typeface="+mn-lt"/>
                          <a:ea typeface="Calibri"/>
                          <a:cs typeface="Times New Roman"/>
                        </a:rPr>
                        <a:t>by </a:t>
                      </a:r>
                      <a:r>
                        <a:rPr lang="en-GB" sz="1200" dirty="0" smtClean="0">
                          <a:effectLst/>
                          <a:latin typeface="+mn-lt"/>
                          <a:ea typeface="Calibri"/>
                          <a:cs typeface="Times New Roman"/>
                        </a:rPr>
                        <a:t>about </a:t>
                      </a:r>
                      <a:r>
                        <a:rPr lang="en-GB" sz="1200" dirty="0">
                          <a:effectLst/>
                          <a:latin typeface="+mn-lt"/>
                          <a:ea typeface="Calibri"/>
                          <a:cs typeface="Times New Roman"/>
                        </a:rPr>
                        <a:t>60% by </a:t>
                      </a:r>
                      <a:r>
                        <a:rPr lang="en-GB" sz="1200" dirty="0" smtClean="0">
                          <a:effectLst/>
                          <a:latin typeface="+mn-lt"/>
                          <a:ea typeface="Calibri"/>
                          <a:cs typeface="Times New Roman"/>
                        </a:rPr>
                        <a:t>2050</a:t>
                      </a:r>
                      <a:r>
                        <a:rPr lang="en-GB" sz="1200" baseline="0" dirty="0" smtClean="0">
                          <a:effectLst/>
                          <a:latin typeface="+mn-lt"/>
                          <a:ea typeface="Calibri"/>
                          <a:cs typeface="Times New Roman"/>
                        </a:rPr>
                        <a:t> - </a:t>
                      </a:r>
                      <a:r>
                        <a:rPr lang="en-GB" sz="1200" baseline="0" dirty="0" err="1" smtClean="0">
                          <a:effectLst/>
                          <a:latin typeface="+mn-lt"/>
                          <a:ea typeface="Calibri"/>
                          <a:cs typeface="Times New Roman"/>
                        </a:rPr>
                        <a:t>ie</a:t>
                      </a:r>
                      <a:r>
                        <a:rPr lang="en-GB" sz="1200" dirty="0" smtClean="0">
                          <a:effectLst/>
                          <a:latin typeface="+mn-lt"/>
                          <a:ea typeface="Calibri"/>
                          <a:cs typeface="Times New Roman"/>
                        </a:rPr>
                        <a:t> </a:t>
                      </a:r>
                      <a:r>
                        <a:rPr lang="en-GB" sz="1200" dirty="0" smtClean="0">
                          <a:effectLst/>
                          <a:latin typeface="+mn-lt"/>
                          <a:ea typeface="Calibri"/>
                          <a:cs typeface="Times New Roman"/>
                        </a:rPr>
                        <a:t>a continuation of past </a:t>
                      </a:r>
                      <a:r>
                        <a:rPr lang="en-GB" sz="1200" dirty="0">
                          <a:effectLst/>
                          <a:latin typeface="+mn-lt"/>
                          <a:ea typeface="Calibri"/>
                          <a:cs typeface="Times New Roman"/>
                        </a:rPr>
                        <a:t>yield </a:t>
                      </a:r>
                      <a:r>
                        <a:rPr lang="en-GB" sz="1200" dirty="0" smtClean="0">
                          <a:effectLst/>
                          <a:latin typeface="+mn-lt"/>
                          <a:ea typeface="Calibri"/>
                          <a:cs typeface="Times New Roman"/>
                        </a:rPr>
                        <a:t>growths</a:t>
                      </a:r>
                      <a:r>
                        <a:rPr lang="en-GB" sz="1200" baseline="0" dirty="0" smtClean="0">
                          <a:effectLst/>
                          <a:latin typeface="+mn-lt"/>
                          <a:ea typeface="Calibri"/>
                          <a:cs typeface="Times New Roman"/>
                        </a:rPr>
                        <a:t> for </a:t>
                      </a:r>
                      <a:r>
                        <a:rPr lang="en-GB" sz="1200" dirty="0" smtClean="0">
                          <a:effectLst/>
                          <a:latin typeface="+mn-lt"/>
                          <a:ea typeface="Calibri"/>
                          <a:cs typeface="Times New Roman"/>
                        </a:rPr>
                        <a:t>grains. This will require better </a:t>
                      </a:r>
                      <a:r>
                        <a:rPr lang="en-GB" sz="1200" dirty="0">
                          <a:effectLst/>
                          <a:latin typeface="+mn-lt"/>
                          <a:ea typeface="Calibri"/>
                          <a:cs typeface="Times New Roman"/>
                        </a:rPr>
                        <a:t>crop varieties, irrigation, higher use of fertilisers, </a:t>
                      </a:r>
                      <a:r>
                        <a:rPr lang="en-GB" sz="1200" dirty="0" smtClean="0">
                          <a:effectLst/>
                          <a:latin typeface="+mn-lt"/>
                          <a:ea typeface="Calibri"/>
                          <a:cs typeface="Times New Roman"/>
                        </a:rPr>
                        <a:t>etc.</a:t>
                      </a:r>
                      <a:endParaRPr lang="en-GB" sz="1200" dirty="0">
                        <a:effectLst/>
                        <a:latin typeface="+mn-lt"/>
                        <a:ea typeface="Calibri"/>
                        <a:cs typeface="Times New Roman"/>
                      </a:endParaRPr>
                    </a:p>
                  </a:txBody>
                  <a:tcPr marL="68580" marR="68580" marT="0" marB="0"/>
                </a:tc>
                <a:tc>
                  <a:txBody>
                    <a:bodyPr/>
                    <a:lstStyle/>
                    <a:p>
                      <a:r>
                        <a:rPr lang="en-GB" sz="1200" b="0" dirty="0" smtClean="0">
                          <a:latin typeface="+mn-lt"/>
                        </a:rPr>
                        <a:t>Requires an extreme yield growth</a:t>
                      </a:r>
                      <a:r>
                        <a:rPr lang="en-GB" sz="1200" b="0" baseline="0" dirty="0" smtClean="0">
                          <a:latin typeface="+mn-lt"/>
                        </a:rPr>
                        <a:t> of</a:t>
                      </a:r>
                      <a:r>
                        <a:rPr lang="en-GB" sz="1200" b="0" dirty="0" smtClean="0">
                          <a:latin typeface="+mn-lt"/>
                        </a:rPr>
                        <a:t> 120% by 2050. This would need a substantial use of biotechnology, a high increase in photosynthetic efficiencies, technology transfer, </a:t>
                      </a:r>
                      <a:r>
                        <a:rPr lang="en-GB" sz="1200" b="0" dirty="0" err="1" smtClean="0">
                          <a:latin typeface="+mn-lt"/>
                        </a:rPr>
                        <a:t>etc</a:t>
                      </a:r>
                      <a:endParaRPr lang="en-GB" sz="1200" b="0" dirty="0">
                        <a:latin typeface="+mn-lt"/>
                      </a:endParaRPr>
                    </a:p>
                  </a:txBody>
                  <a:tcPr/>
                </a:tc>
              </a:tr>
              <a:tr h="1181980">
                <a:tc>
                  <a:txBody>
                    <a:bodyPr/>
                    <a:lstStyle/>
                    <a:p>
                      <a:r>
                        <a:rPr lang="en-GB" sz="1300" b="0" dirty="0" smtClean="0"/>
                        <a:t>37</a:t>
                      </a:r>
                      <a:endParaRPr lang="en-GB" sz="1300" b="0" dirty="0"/>
                    </a:p>
                  </a:txBody>
                  <a:tcPr/>
                </a:tc>
                <a:tc>
                  <a:txBody>
                    <a:bodyPr/>
                    <a:lstStyle/>
                    <a:p>
                      <a:r>
                        <a:rPr lang="en-GB" sz="1200" b="0" dirty="0" smtClean="0"/>
                        <a:t>Land use efficiency</a:t>
                      </a:r>
                      <a:endParaRPr lang="en-GB" sz="1200" b="0" dirty="0"/>
                    </a:p>
                  </a:txBody>
                  <a:tcPr/>
                </a:tc>
                <a:tc>
                  <a:txBody>
                    <a:bodyPr/>
                    <a:lstStyle/>
                    <a:p>
                      <a:pPr>
                        <a:lnSpc>
                          <a:spcPct val="115000"/>
                        </a:lnSpc>
                        <a:spcAft>
                          <a:spcPts val="0"/>
                        </a:spcAft>
                      </a:pPr>
                      <a:r>
                        <a:rPr lang="en-GB" sz="1200" dirty="0" smtClean="0">
                          <a:effectLst/>
                          <a:latin typeface="+mn-lt"/>
                          <a:ea typeface="Calibri"/>
                          <a:cs typeface="Times New Roman"/>
                        </a:rPr>
                        <a:t>Requires </a:t>
                      </a:r>
                      <a:r>
                        <a:rPr lang="en-GB" sz="1200" dirty="0">
                          <a:effectLst/>
                          <a:latin typeface="+mn-lt"/>
                          <a:ea typeface="Calibri"/>
                          <a:cs typeface="Times New Roman"/>
                        </a:rPr>
                        <a:t>an increase in agro-forestry-pasture synergies and best farming practices, e.g., crop rotation, dual cropping, co-cropping, no tillage technologies</a:t>
                      </a:r>
                      <a:r>
                        <a:rPr lang="en-GB" sz="1200" dirty="0" smtClean="0">
                          <a:effectLst/>
                          <a:latin typeface="+mn-lt"/>
                          <a:ea typeface="Calibri"/>
                          <a:cs typeface="Times New Roman"/>
                        </a:rPr>
                        <a:t>.,</a:t>
                      </a:r>
                      <a:r>
                        <a:rPr lang="en-GB" sz="1200" baseline="0" dirty="0" smtClean="0">
                          <a:effectLst/>
                          <a:latin typeface="+mn-lt"/>
                          <a:ea typeface="Calibri"/>
                          <a:cs typeface="Times New Roman"/>
                        </a:rPr>
                        <a:t> meaning</a:t>
                      </a:r>
                      <a:r>
                        <a:rPr lang="en-GB" sz="1200" dirty="0" smtClean="0">
                          <a:effectLst/>
                          <a:latin typeface="+mn-lt"/>
                          <a:ea typeface="Calibri"/>
                          <a:cs typeface="Times New Roman"/>
                        </a:rPr>
                        <a:t> that10</a:t>
                      </a:r>
                      <a:r>
                        <a:rPr lang="en-GB" sz="1200" dirty="0">
                          <a:effectLst/>
                          <a:latin typeface="+mn-lt"/>
                          <a:ea typeface="Calibri"/>
                          <a:cs typeface="Times New Roman"/>
                        </a:rPr>
                        <a:t>% </a:t>
                      </a:r>
                      <a:r>
                        <a:rPr lang="en-GB" sz="1200" dirty="0" smtClean="0">
                          <a:effectLst/>
                          <a:latin typeface="+mn-lt"/>
                          <a:ea typeface="Calibri"/>
                          <a:cs typeface="Times New Roman"/>
                        </a:rPr>
                        <a:t>less </a:t>
                      </a:r>
                      <a:r>
                        <a:rPr lang="en-GB" sz="1200" dirty="0">
                          <a:effectLst/>
                          <a:latin typeface="+mn-lt"/>
                          <a:ea typeface="Calibri"/>
                          <a:cs typeface="Times New Roman"/>
                        </a:rPr>
                        <a:t>land </a:t>
                      </a:r>
                      <a:r>
                        <a:rPr lang="en-GB" sz="1200" dirty="0" smtClean="0">
                          <a:effectLst/>
                          <a:latin typeface="+mn-lt"/>
                          <a:ea typeface="Calibri"/>
                          <a:cs typeface="Times New Roman"/>
                        </a:rPr>
                        <a:t>is needed </a:t>
                      </a:r>
                      <a:r>
                        <a:rPr lang="en-GB" sz="1200" dirty="0" smtClean="0">
                          <a:effectLst/>
                          <a:latin typeface="+mn-lt"/>
                          <a:ea typeface="Calibri"/>
                          <a:cs typeface="Times New Roman"/>
                        </a:rPr>
                        <a:t>for </a:t>
                      </a:r>
                      <a:r>
                        <a:rPr lang="en-GB" sz="1200" dirty="0" smtClean="0">
                          <a:effectLst/>
                          <a:latin typeface="+mn-lt"/>
                          <a:ea typeface="Calibri"/>
                          <a:cs typeface="Times New Roman"/>
                        </a:rPr>
                        <a:t>food/livestock/bioenergy</a:t>
                      </a:r>
                      <a:r>
                        <a:rPr lang="en-GB" sz="1200" dirty="0" smtClean="0">
                          <a:effectLst/>
                          <a:latin typeface="+mn-lt"/>
                          <a:ea typeface="Calibri"/>
                          <a:cs typeface="Times New Roman"/>
                        </a:rPr>
                        <a:t>. </a:t>
                      </a:r>
                      <a:endParaRPr lang="en-GB" sz="1200" dirty="0">
                        <a:effectLst/>
                        <a:latin typeface="+mn-lt"/>
                        <a:ea typeface="Calibri"/>
                        <a:cs typeface="Times New Roman"/>
                      </a:endParaRPr>
                    </a:p>
                  </a:txBody>
                  <a:tcPr marL="68580" marR="68580" marT="0" marB="0"/>
                </a:tc>
                <a:tc>
                  <a:txBody>
                    <a:bodyPr/>
                    <a:lstStyle/>
                    <a:p>
                      <a:r>
                        <a:rPr lang="en-GB" sz="1200" b="0" dirty="0" smtClean="0">
                          <a:latin typeface="+mn-lt"/>
                        </a:rPr>
                        <a:t>Means climate-smart agriculture and high levels of integrated agricultural land use management (e.g., dual/triple cropping). It assumes best practice in agro-forestry-pasture synergies, and release of 30% of</a:t>
                      </a:r>
                      <a:r>
                        <a:rPr lang="en-GB" sz="1200" b="0" baseline="0" dirty="0" smtClean="0">
                          <a:latin typeface="+mn-lt"/>
                        </a:rPr>
                        <a:t> </a:t>
                      </a:r>
                      <a:r>
                        <a:rPr lang="en-GB" sz="1200" b="0" dirty="0" smtClean="0">
                          <a:latin typeface="+mn-lt"/>
                        </a:rPr>
                        <a:t>agricultural land.  </a:t>
                      </a:r>
                      <a:endParaRPr lang="en-GB" sz="1200" b="0" dirty="0">
                        <a:latin typeface="+mn-lt"/>
                      </a:endParaRPr>
                    </a:p>
                  </a:txBody>
                  <a:tcPr/>
                </a:tc>
              </a:tr>
              <a:tr h="514571">
                <a:tc>
                  <a:txBody>
                    <a:bodyPr/>
                    <a:lstStyle/>
                    <a:p>
                      <a:endParaRPr lang="en-GB"/>
                    </a:p>
                  </a:txBody>
                  <a:tcPr/>
                </a:tc>
                <a:tc>
                  <a:txBody>
                    <a:bodyPr/>
                    <a:lstStyle/>
                    <a:p>
                      <a:endParaRPr lang="en-GB" dirty="0"/>
                    </a:p>
                  </a:txBody>
                  <a:tcPr/>
                </a:tc>
                <a:tc>
                  <a:txBody>
                    <a:bodyPr/>
                    <a:lstStyle/>
                    <a:p>
                      <a:pPr>
                        <a:lnSpc>
                          <a:spcPct val="115000"/>
                        </a:lnSpc>
                        <a:spcAft>
                          <a:spcPts val="0"/>
                        </a:spcAft>
                      </a:pPr>
                      <a:endParaRPr lang="en-GB" sz="1400" dirty="0">
                        <a:effectLst/>
                        <a:latin typeface="+mn-lt"/>
                        <a:ea typeface="Calibri"/>
                        <a:cs typeface="Times New Roman"/>
                      </a:endParaRPr>
                    </a:p>
                  </a:txBody>
                  <a:tcPr marL="68580" marR="68580" marT="0" marB="0"/>
                </a:tc>
                <a:tc>
                  <a:txBody>
                    <a:bodyPr/>
                    <a:lstStyle/>
                    <a:p>
                      <a:endParaRPr lang="en-GB" sz="1400" b="0" dirty="0">
                        <a:latin typeface="+mn-lt"/>
                      </a:endParaRPr>
                    </a:p>
                  </a:txBody>
                  <a:tcPr/>
                </a:tc>
              </a:tr>
            </a:tbl>
          </a:graphicData>
        </a:graphic>
      </p:graphicFrame>
    </p:spTree>
    <p:extLst>
      <p:ext uri="{BB962C8B-B14F-4D97-AF65-F5344CB8AC3E}">
        <p14:creationId xmlns:p14="http://schemas.microsoft.com/office/powerpoint/2010/main" val="992661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24713517"/>
              </p:ext>
            </p:extLst>
          </p:nvPr>
        </p:nvGraphicFramePr>
        <p:xfrm>
          <a:off x="395537" y="188640"/>
          <a:ext cx="8496944" cy="5781929"/>
        </p:xfrm>
        <a:graphic>
          <a:graphicData uri="http://schemas.openxmlformats.org/drawingml/2006/table">
            <a:tbl>
              <a:tblPr firstRow="1" bandRow="1">
                <a:tableStyleId>{5C22544A-7EE6-4342-B048-85BDC9FD1C3A}</a:tableStyleId>
              </a:tblPr>
              <a:tblGrid>
                <a:gridCol w="648071"/>
                <a:gridCol w="1368152"/>
                <a:gridCol w="3209569"/>
                <a:gridCol w="3271152"/>
              </a:tblGrid>
              <a:tr h="504056">
                <a:tc>
                  <a:txBody>
                    <a:bodyPr/>
                    <a:lstStyle/>
                    <a:p>
                      <a:r>
                        <a:rPr lang="en-GB" sz="1400" dirty="0" smtClean="0"/>
                        <a:t>Lever No</a:t>
                      </a:r>
                      <a:endParaRPr lang="en-GB" sz="1400" dirty="0"/>
                    </a:p>
                  </a:txBody>
                  <a:tcPr/>
                </a:tc>
                <a:tc>
                  <a:txBody>
                    <a:bodyPr/>
                    <a:lstStyle/>
                    <a:p>
                      <a:r>
                        <a:rPr lang="en-GB" sz="1400" dirty="0" smtClean="0"/>
                        <a:t>Lever Title</a:t>
                      </a:r>
                      <a:endParaRPr lang="en-GB" sz="1400" dirty="0"/>
                    </a:p>
                  </a:txBody>
                  <a:tcPr/>
                </a:tc>
                <a:tc>
                  <a:txBody>
                    <a:bodyPr/>
                    <a:lstStyle/>
                    <a:p>
                      <a:r>
                        <a:rPr lang="en-GB" sz="1400" dirty="0" smtClean="0"/>
                        <a:t>Level 3 description</a:t>
                      </a:r>
                      <a:endParaRPr lang="en-GB" sz="1400" dirty="0"/>
                    </a:p>
                  </a:txBody>
                  <a:tcPr/>
                </a:tc>
                <a:tc>
                  <a:txBody>
                    <a:bodyPr/>
                    <a:lstStyle/>
                    <a:p>
                      <a:r>
                        <a:rPr lang="en-GB" sz="1400" dirty="0" smtClean="0"/>
                        <a:t>Level 4 description</a:t>
                      </a:r>
                      <a:endParaRPr lang="en-GB" sz="1400" dirty="0"/>
                    </a:p>
                  </a:txBody>
                  <a:tcPr/>
                </a:tc>
              </a:tr>
              <a:tr h="609947">
                <a:tc>
                  <a:txBody>
                    <a:bodyPr/>
                    <a:lstStyle/>
                    <a:p>
                      <a:r>
                        <a:rPr lang="en-GB" sz="1400" b="0" dirty="0" smtClean="0"/>
                        <a:t>38-39</a:t>
                      </a:r>
                      <a:endParaRPr lang="en-GB" sz="1400" b="0" dirty="0"/>
                    </a:p>
                  </a:txBody>
                  <a:tcPr/>
                </a:tc>
                <a:tc>
                  <a:txBody>
                    <a:bodyPr/>
                    <a:lstStyle/>
                    <a:p>
                      <a:r>
                        <a:rPr lang="en-GB" sz="1400" b="0" dirty="0" smtClean="0"/>
                        <a:t>Livestock yields</a:t>
                      </a:r>
                      <a:endParaRPr lang="en-GB" sz="1400" b="0" dirty="0"/>
                    </a:p>
                  </a:txBody>
                  <a:tcPr/>
                </a:tc>
                <a:tc>
                  <a:txBody>
                    <a:bodyPr/>
                    <a:lstStyle/>
                    <a:p>
                      <a:pPr>
                        <a:lnSpc>
                          <a:spcPct val="115000"/>
                        </a:lnSpc>
                        <a:spcAft>
                          <a:spcPts val="0"/>
                        </a:spcAft>
                      </a:pPr>
                      <a:r>
                        <a:rPr lang="en-GB" sz="1200" dirty="0" smtClean="0">
                          <a:effectLst/>
                          <a:latin typeface="+mn-lt"/>
                          <a:ea typeface="Calibri"/>
                          <a:cs typeface="Times New Roman"/>
                        </a:rPr>
                        <a:t>Means a 50% increase in concentration of grass-fed livestock (animal density), a 15% increase in feed conversion ratio, and a large increase in feedlot systems up to 15% in 2050 for cattle and 8% for sheep and goats. This means a high use of conventional animal genetic improvements, pasture rotation management, technology transfer to developing countries and capacity development programmes.</a:t>
                      </a:r>
                      <a:endParaRPr lang="en-GB" sz="1200" dirty="0">
                        <a:effectLst/>
                        <a:latin typeface="+mn-lt"/>
                        <a:ea typeface="Calibri"/>
                        <a:cs typeface="Times New Roman"/>
                      </a:endParaRPr>
                    </a:p>
                  </a:txBody>
                  <a:tcPr marL="68580" marR="68580" marT="0" marB="0"/>
                </a:tc>
                <a:tc>
                  <a:txBody>
                    <a:bodyPr/>
                    <a:lstStyle/>
                    <a:p>
                      <a:r>
                        <a:rPr lang="en-GB" sz="1200" b="0" dirty="0" smtClean="0">
                          <a:latin typeface="+mn-lt"/>
                        </a:rPr>
                        <a:t>Assumes an 80% increase in concentration of grass-fed livestock (animal density), 20% increase in feed conversion ratio, and high increase in feedlot systems up to 30% in 2050 for cattle and 10% in 2050 for sheep and goats. This This also assumes extensive use of biotechnology, and strong technology transfer from developed to developing countries in order to leap-frog the learning curves for higher productivities.</a:t>
                      </a:r>
                      <a:endParaRPr lang="en-GB" sz="1200" b="0" dirty="0">
                        <a:latin typeface="+mn-lt"/>
                      </a:endParaRPr>
                    </a:p>
                  </a:txBody>
                  <a:tcPr/>
                </a:tc>
              </a:tr>
              <a:tr h="609947">
                <a:tc>
                  <a:txBody>
                    <a:bodyPr/>
                    <a:lstStyle/>
                    <a:p>
                      <a:r>
                        <a:rPr lang="en-GB" sz="1400" b="0" dirty="0" smtClean="0"/>
                        <a:t>40-41</a:t>
                      </a:r>
                    </a:p>
                    <a:p>
                      <a:endParaRPr lang="en-GB" sz="1400" b="0" dirty="0" smtClean="0"/>
                    </a:p>
                    <a:p>
                      <a:endParaRPr lang="en-GB" sz="1400" b="0" dirty="0" smtClean="0"/>
                    </a:p>
                    <a:p>
                      <a:endParaRPr lang="en-GB" sz="1400" b="0" dirty="0" smtClean="0"/>
                    </a:p>
                    <a:p>
                      <a:endParaRPr lang="en-GB" sz="1400" b="0" dirty="0" smtClean="0"/>
                    </a:p>
                    <a:p>
                      <a:endParaRPr lang="en-GB" sz="1400" b="0" dirty="0" smtClean="0"/>
                    </a:p>
                    <a:p>
                      <a:endParaRPr lang="en-GB" sz="1400" b="0" dirty="0" smtClean="0"/>
                    </a:p>
                    <a:p>
                      <a:endParaRPr lang="en-GB" sz="1400" b="0" dirty="0" smtClean="0"/>
                    </a:p>
                    <a:p>
                      <a:endParaRPr lang="en-GB" sz="1400" b="0" dirty="0" smtClean="0"/>
                    </a:p>
                    <a:p>
                      <a:endParaRPr lang="en-GB" sz="1400" b="0" dirty="0" smtClean="0"/>
                    </a:p>
                    <a:p>
                      <a:r>
                        <a:rPr lang="en-GB" sz="1400" b="0" dirty="0" smtClean="0"/>
                        <a:t>42</a:t>
                      </a:r>
                      <a:endParaRPr lang="en-GB" sz="1400" b="0" dirty="0"/>
                    </a:p>
                  </a:txBody>
                  <a:tcPr/>
                </a:tc>
                <a:tc>
                  <a:txBody>
                    <a:bodyPr/>
                    <a:lstStyle/>
                    <a:p>
                      <a:r>
                        <a:rPr lang="en-GB" sz="1400" b="0" dirty="0" smtClean="0"/>
                        <a:t>Bioenergy yields</a:t>
                      </a:r>
                    </a:p>
                    <a:p>
                      <a:endParaRPr lang="en-GB" sz="1400" b="0" dirty="0" smtClean="0"/>
                    </a:p>
                    <a:p>
                      <a:endParaRPr lang="en-GB" sz="1400" b="0" dirty="0" smtClean="0"/>
                    </a:p>
                    <a:p>
                      <a:endParaRPr lang="en-GB" sz="1400" b="0" dirty="0" smtClean="0"/>
                    </a:p>
                    <a:p>
                      <a:endParaRPr lang="en-GB" sz="1400" b="0" dirty="0" smtClean="0"/>
                    </a:p>
                    <a:p>
                      <a:endParaRPr lang="en-GB" sz="1400" b="0" dirty="0" smtClean="0"/>
                    </a:p>
                    <a:p>
                      <a:endParaRPr lang="en-GB" sz="1400" b="0" dirty="0" smtClean="0"/>
                    </a:p>
                    <a:p>
                      <a:endParaRPr lang="en-GB" sz="1400" b="0" dirty="0" smtClean="0"/>
                    </a:p>
                    <a:p>
                      <a:endParaRPr lang="en-GB" sz="1400" b="0" dirty="0" smtClean="0"/>
                    </a:p>
                    <a:p>
                      <a:endParaRPr lang="en-GB" sz="1400" b="0" dirty="0" smtClean="0"/>
                    </a:p>
                    <a:p>
                      <a:r>
                        <a:rPr lang="en-GB" sz="1400" b="0" dirty="0" smtClean="0"/>
                        <a:t>Surplus land (forest &amp; bioenergy) </a:t>
                      </a:r>
                    </a:p>
                    <a:p>
                      <a:endParaRPr lang="en-GB" sz="1400" b="0" dirty="0" smtClean="0"/>
                    </a:p>
                  </a:txBody>
                  <a:tcPr/>
                </a:tc>
                <a:tc>
                  <a:txBody>
                    <a:bodyPr/>
                    <a:lstStyle/>
                    <a:p>
                      <a:pPr>
                        <a:lnSpc>
                          <a:spcPct val="115000"/>
                        </a:lnSpc>
                        <a:spcAft>
                          <a:spcPts val="0"/>
                        </a:spcAft>
                      </a:pPr>
                      <a:r>
                        <a:rPr lang="en-GB" sz="1200" dirty="0" smtClean="0">
                          <a:effectLst/>
                          <a:latin typeface="+mn-lt"/>
                          <a:ea typeface="Calibri"/>
                          <a:cs typeface="Times New Roman"/>
                        </a:rPr>
                        <a:t>Assumes </a:t>
                      </a:r>
                      <a:r>
                        <a:rPr lang="en-GB" sz="1200" dirty="0" smtClean="0">
                          <a:effectLst/>
                          <a:latin typeface="+mn-lt"/>
                          <a:ea typeface="Calibri"/>
                          <a:cs typeface="Times New Roman"/>
                        </a:rPr>
                        <a:t>an increase in the use and yield of more efficient energy crops, with a total of 120% by 2050. This yield growth is expected through an expansion of some new biofuels technologies, e.g., lignocellulosic bioethanol and Fischer-</a:t>
                      </a:r>
                      <a:r>
                        <a:rPr lang="en-GB" sz="1200" dirty="0" err="1" smtClean="0">
                          <a:effectLst/>
                          <a:latin typeface="+mn-lt"/>
                          <a:ea typeface="Calibri"/>
                          <a:cs typeface="Times New Roman"/>
                        </a:rPr>
                        <a:t>Tropsch</a:t>
                      </a:r>
                      <a:r>
                        <a:rPr lang="en-GB" sz="1200" dirty="0" smtClean="0">
                          <a:effectLst/>
                          <a:latin typeface="+mn-lt"/>
                          <a:ea typeface="Calibri"/>
                          <a:cs typeface="Times New Roman"/>
                        </a:rPr>
                        <a:t> biodiesel.</a:t>
                      </a:r>
                      <a:r>
                        <a:rPr lang="en-GB" sz="1200" baseline="0" dirty="0" smtClean="0">
                          <a:effectLst/>
                          <a:latin typeface="+mn-lt"/>
                          <a:ea typeface="Calibri"/>
                          <a:cs typeface="Times New Roman"/>
                        </a:rPr>
                        <a:t> </a:t>
                      </a:r>
                      <a:r>
                        <a:rPr lang="en-GB" sz="1200" dirty="0" smtClean="0">
                          <a:effectLst/>
                          <a:latin typeface="+mn-lt"/>
                          <a:ea typeface="Calibri"/>
                          <a:cs typeface="Times New Roman"/>
                        </a:rPr>
                        <a:t>In this level, crops with high energy performance would substantially increase their share in the global market.</a:t>
                      </a:r>
                    </a:p>
                    <a:p>
                      <a:pPr>
                        <a:lnSpc>
                          <a:spcPct val="115000"/>
                        </a:lnSpc>
                        <a:spcAft>
                          <a:spcPts val="0"/>
                        </a:spcAft>
                      </a:pPr>
                      <a:endParaRPr lang="en-GB" sz="1200" dirty="0" smtClean="0">
                        <a:effectLst/>
                        <a:latin typeface="+mn-lt"/>
                        <a:ea typeface="Calibri"/>
                        <a:cs typeface="Times New Roman"/>
                      </a:endParaRPr>
                    </a:p>
                    <a:p>
                      <a:pPr>
                        <a:lnSpc>
                          <a:spcPct val="115000"/>
                        </a:lnSpc>
                        <a:spcAft>
                          <a:spcPts val="0"/>
                        </a:spcAft>
                      </a:pPr>
                      <a:endParaRPr lang="en-GB" sz="1200" dirty="0" smtClean="0">
                        <a:effectLst/>
                        <a:latin typeface="+mn-lt"/>
                        <a:ea typeface="Calibri"/>
                        <a:cs typeface="Times New Roman"/>
                      </a:endParaRPr>
                    </a:p>
                    <a:p>
                      <a:pPr>
                        <a:lnSpc>
                          <a:spcPct val="115000"/>
                        </a:lnSpc>
                        <a:spcAft>
                          <a:spcPts val="0"/>
                        </a:spcAft>
                      </a:pPr>
                      <a:endParaRPr lang="en-GB" sz="1200" dirty="0" smtClean="0">
                        <a:effectLst/>
                        <a:latin typeface="+mn-lt"/>
                        <a:ea typeface="Calibri"/>
                        <a:cs typeface="Times New Roman"/>
                      </a:endParaRPr>
                    </a:p>
                    <a:p>
                      <a:pPr>
                        <a:lnSpc>
                          <a:spcPct val="115000"/>
                        </a:lnSpc>
                        <a:spcAft>
                          <a:spcPts val="0"/>
                        </a:spcAft>
                      </a:pPr>
                      <a:r>
                        <a:rPr lang="en-GB" sz="1200" dirty="0" smtClean="0">
                          <a:effectLst/>
                          <a:latin typeface="+mn-lt"/>
                          <a:ea typeface="Calibri"/>
                          <a:cs typeface="Times New Roman"/>
                        </a:rPr>
                        <a:t>Means that the remaining land would be allocated for 40% natural regeneration and planted forests, and 60% for a limited expansion of energy crops.</a:t>
                      </a:r>
                      <a:endParaRPr lang="en-GB" sz="1200" dirty="0">
                        <a:effectLst/>
                        <a:latin typeface="+mn-lt"/>
                        <a:ea typeface="Calibri"/>
                        <a:cs typeface="Times New Roman"/>
                      </a:endParaRPr>
                    </a:p>
                  </a:txBody>
                  <a:tcPr marL="68580" marR="68580" marT="0" marB="0"/>
                </a:tc>
                <a:tc>
                  <a:txBody>
                    <a:bodyPr/>
                    <a:lstStyle/>
                    <a:p>
                      <a:r>
                        <a:rPr lang="en-GB" sz="1200" b="0" dirty="0" smtClean="0">
                          <a:latin typeface="+mn-lt"/>
                        </a:rPr>
                        <a:t>Represents an extreme increase of bioenergy yields and focus on very high efficient energy plants, with a total increase of 220% by 2050. This is based on advanced fuel technologies, biotechnology, state-of-the-art farm management, and further use of irrigation and fertilisers. This level assumes highly efficient energy crops (e.g., sugarcane, oil palm, switchgrass, </a:t>
                      </a:r>
                      <a:r>
                        <a:rPr lang="en-GB" sz="1200" b="0" dirty="0" err="1" smtClean="0">
                          <a:latin typeface="+mn-lt"/>
                        </a:rPr>
                        <a:t>napier</a:t>
                      </a:r>
                      <a:r>
                        <a:rPr lang="en-GB" sz="1200" b="0" dirty="0" smtClean="0">
                          <a:latin typeface="+mn-lt"/>
                        </a:rPr>
                        <a:t> grass, </a:t>
                      </a:r>
                      <a:r>
                        <a:rPr lang="en-GB" sz="1200" b="0" dirty="0" err="1" smtClean="0">
                          <a:latin typeface="+mn-lt"/>
                        </a:rPr>
                        <a:t>miscanthus</a:t>
                      </a:r>
                      <a:r>
                        <a:rPr lang="en-GB" sz="1200" b="0" dirty="0" smtClean="0">
                          <a:latin typeface="+mn-lt"/>
                        </a:rPr>
                        <a:t>) would dominate the market and consequently also increase the average yield of bioenergy crops.</a:t>
                      </a:r>
                    </a:p>
                    <a:p>
                      <a:endParaRPr lang="en-GB" sz="1200" b="0" dirty="0" smtClean="0">
                        <a:latin typeface="+mn-lt"/>
                      </a:endParaRPr>
                    </a:p>
                    <a:p>
                      <a:r>
                        <a:rPr lang="en-GB" sz="1200" b="0" dirty="0" smtClean="0">
                          <a:latin typeface="+mn-lt"/>
                        </a:rPr>
                        <a:t>Assumes that the remaining land would be allocated 100% for a limited expansion of energy crops. This would give a linear growth rate of 22 million ha / year, up to an estimated 300 EJ of bioenergy by 2050, defined by IPCC as an ‘extreme’ global bioenergy potential.</a:t>
                      </a:r>
                      <a:endParaRPr lang="en-GB" sz="1200" b="0" dirty="0">
                        <a:latin typeface="+mn-lt"/>
                      </a:endParaRPr>
                    </a:p>
                  </a:txBody>
                  <a:tcPr/>
                </a:tc>
              </a:tr>
            </a:tbl>
          </a:graphicData>
        </a:graphic>
      </p:graphicFrame>
    </p:spTree>
    <p:extLst>
      <p:ext uri="{BB962C8B-B14F-4D97-AF65-F5344CB8AC3E}">
        <p14:creationId xmlns:p14="http://schemas.microsoft.com/office/powerpoint/2010/main" val="1593487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04056"/>
          </a:xfrm>
        </p:spPr>
        <p:txBody>
          <a:bodyPr>
            <a:normAutofit fontScale="90000"/>
          </a:bodyPr>
          <a:lstStyle/>
          <a:p>
            <a:r>
              <a:rPr lang="en-GB" sz="3200" dirty="0" smtClean="0"/>
              <a:t>Problems in forecasting temperature rises</a:t>
            </a:r>
            <a:endParaRPr lang="en-GB" sz="3200" dirty="0"/>
          </a:p>
        </p:txBody>
      </p:sp>
      <p:sp>
        <p:nvSpPr>
          <p:cNvPr id="3" name="Content Placeholder 2"/>
          <p:cNvSpPr>
            <a:spLocks noGrp="1"/>
          </p:cNvSpPr>
          <p:nvPr>
            <p:ph idx="1"/>
          </p:nvPr>
        </p:nvSpPr>
        <p:spPr>
          <a:xfrm>
            <a:off x="251520" y="548680"/>
            <a:ext cx="8712968" cy="6192688"/>
          </a:xfrm>
        </p:spPr>
        <p:txBody>
          <a:bodyPr>
            <a:noAutofit/>
          </a:bodyPr>
          <a:lstStyle/>
          <a:p>
            <a:r>
              <a:rPr lang="en-GB" sz="1200" dirty="0" smtClean="0"/>
              <a:t>The calculation of future emissions is relatively straightforward, since it is driven by  technical parameters which have been gathered carefully by the Global Calculator team</a:t>
            </a:r>
          </a:p>
          <a:p>
            <a:r>
              <a:rPr lang="en-GB" sz="1200" dirty="0" smtClean="0"/>
              <a:t>By contrast, the derivation of future temperature rises from the calculated emission values is fraught with difficulties. Global climatology is not an exact science, and it relies on computer models which have some difficulty in making accurate predictions for even three days into the </a:t>
            </a:r>
            <a:r>
              <a:rPr lang="en-GB" sz="1200" dirty="0" smtClean="0"/>
              <a:t>future, let alone many decades. </a:t>
            </a:r>
            <a:r>
              <a:rPr lang="en-GB" sz="1200" dirty="0" smtClean="0"/>
              <a:t>The IPCC has </a:t>
            </a:r>
            <a:r>
              <a:rPr lang="en-GB" sz="1200" dirty="0" smtClean="0"/>
              <a:t>commissioned runs of over a </a:t>
            </a:r>
            <a:r>
              <a:rPr lang="en-GB" sz="1200" dirty="0" smtClean="0"/>
              <a:t>hundred such models, </a:t>
            </a:r>
            <a:r>
              <a:rPr lang="en-GB" sz="1200" dirty="0" smtClean="0"/>
              <a:t>in each case taking the same start date and emissions data </a:t>
            </a:r>
            <a:r>
              <a:rPr lang="en-GB" sz="1200" dirty="0" smtClean="0"/>
              <a:t>and </a:t>
            </a:r>
            <a:r>
              <a:rPr lang="en-GB" sz="1200" dirty="0" smtClean="0"/>
              <a:t>has assembled plots of the outputs, such as that shown on the next slide, which exhibit all too clearly the variability of the models, and the growth in the uncertainty of their predictions as </a:t>
            </a:r>
            <a:r>
              <a:rPr lang="en-GB" sz="1200" dirty="0"/>
              <a:t>the forecast </a:t>
            </a:r>
            <a:r>
              <a:rPr lang="en-GB" sz="1200" dirty="0" smtClean="0"/>
              <a:t>reaches </a:t>
            </a:r>
            <a:r>
              <a:rPr lang="en-GB" sz="1200" dirty="0"/>
              <a:t>further into the </a:t>
            </a:r>
            <a:r>
              <a:rPr lang="en-GB" sz="1200" dirty="0" smtClean="0"/>
              <a:t>future. However the output data from these ensembles can be statistically analysed to yield a probability distribution for </a:t>
            </a:r>
            <a:r>
              <a:rPr lang="en-GB" sz="1200" dirty="0"/>
              <a:t>each </a:t>
            </a:r>
            <a:r>
              <a:rPr lang="en-GB" sz="1200" dirty="0" smtClean="0"/>
              <a:t>year, with mean </a:t>
            </a:r>
            <a:r>
              <a:rPr lang="en-GB" sz="1200" dirty="0"/>
              <a:t>values and </a:t>
            </a:r>
            <a:r>
              <a:rPr lang="en-GB" sz="1200" dirty="0" smtClean="0"/>
              <a:t>variances, and hence to plot the envelope of such values bounded by a specified probability. An example of such a plot is shown in the next slide.  The boundaries are typically rather smooth curves, and analytic approximations to them are fed into the Calculator. As these two slides show, there is a certain break at the junction between the part of the plot relating to historical data (for which the correct values are known)  and the part containing only forecast data, reflecting a certain bias in the model as well as forecasting variability. </a:t>
            </a:r>
            <a:r>
              <a:rPr lang="en-GB" sz="1200" dirty="0" smtClean="0"/>
              <a:t>The climate research </a:t>
            </a:r>
            <a:r>
              <a:rPr lang="en-GB" sz="1200" dirty="0" smtClean="0"/>
              <a:t>community is seeking to </a:t>
            </a:r>
            <a:r>
              <a:rPr lang="en-GB" sz="1200" dirty="0" smtClean="0"/>
              <a:t>reduce both the bias and the forecasting variability by improving their models. In the second </a:t>
            </a:r>
            <a:r>
              <a:rPr lang="en-GB" sz="1200" dirty="0" smtClean="0"/>
              <a:t>slide, </a:t>
            </a:r>
            <a:r>
              <a:rPr lang="en-GB" sz="1200" dirty="0" smtClean="0"/>
              <a:t>which is a </a:t>
            </a:r>
            <a:r>
              <a:rPr lang="en-GB" sz="1200" dirty="0" smtClean="0"/>
              <a:t>Calculator adaptation of an IPCC presentation, the grey band relates to CO</a:t>
            </a:r>
            <a:r>
              <a:rPr lang="en-GB" sz="1200" baseline="-25000" dirty="0" smtClean="0"/>
              <a:t>2</a:t>
            </a:r>
            <a:r>
              <a:rPr lang="en-GB" sz="1200" dirty="0" smtClean="0"/>
              <a:t> emissions only, and the pink band seeks to make allowance for non-CO</a:t>
            </a:r>
            <a:r>
              <a:rPr lang="en-GB" sz="1200" baseline="-25000" dirty="0" smtClean="0"/>
              <a:t>2</a:t>
            </a:r>
            <a:r>
              <a:rPr lang="en-GB" sz="1200" dirty="0" smtClean="0"/>
              <a:t> </a:t>
            </a:r>
            <a:r>
              <a:rPr lang="en-GB" sz="1200" dirty="0" smtClean="0"/>
              <a:t>GHGs.</a:t>
            </a:r>
            <a:endParaRPr lang="en-GB" sz="1200" dirty="0" smtClean="0"/>
          </a:p>
          <a:p>
            <a:r>
              <a:rPr lang="en-GB" sz="1200" dirty="0" smtClean="0"/>
              <a:t>To reduce all this complexity to manageable form, the Calculator has defined two alternative methods of calculating the temperature rise, which it calls:</a:t>
            </a:r>
          </a:p>
          <a:p>
            <a:pPr lvl="1"/>
            <a:r>
              <a:rPr lang="en-GB" sz="1200" dirty="0" smtClean="0"/>
              <a:t>“Interactive CO</a:t>
            </a:r>
            <a:r>
              <a:rPr lang="en-GB" sz="1200" baseline="-25000" dirty="0" smtClean="0"/>
              <a:t>2</a:t>
            </a:r>
            <a:r>
              <a:rPr lang="en-GB" sz="1200" dirty="0" smtClean="0"/>
              <a:t> with representative non-CO</a:t>
            </a:r>
            <a:r>
              <a:rPr lang="en-GB" sz="1200" baseline="-25000" dirty="0" smtClean="0"/>
              <a:t>2</a:t>
            </a:r>
            <a:r>
              <a:rPr lang="en-GB" sz="1200" dirty="0" smtClean="0"/>
              <a:t> gases” and</a:t>
            </a:r>
          </a:p>
          <a:p>
            <a:pPr lvl="1"/>
            <a:r>
              <a:rPr lang="en-GB" sz="1200" dirty="0" smtClean="0"/>
              <a:t>“Interactive  CO</a:t>
            </a:r>
            <a:r>
              <a:rPr lang="en-GB" sz="1200" baseline="-25000" dirty="0" smtClean="0"/>
              <a:t>2  , </a:t>
            </a:r>
            <a:r>
              <a:rPr lang="en-GB" sz="1200" dirty="0" smtClean="0"/>
              <a:t>CH</a:t>
            </a:r>
            <a:r>
              <a:rPr lang="en-GB" sz="1200" baseline="-25000" dirty="0" smtClean="0"/>
              <a:t>4,</a:t>
            </a:r>
            <a:r>
              <a:rPr lang="en-GB" sz="1200" dirty="0" smtClean="0"/>
              <a:t> N</a:t>
            </a:r>
            <a:r>
              <a:rPr lang="en-GB" sz="1200" baseline="-25000" dirty="0" smtClean="0"/>
              <a:t>2</a:t>
            </a:r>
            <a:r>
              <a:rPr lang="en-GB" sz="1200" dirty="0" smtClean="0"/>
              <a:t>O, and SO</a:t>
            </a:r>
            <a:r>
              <a:rPr lang="en-GB" sz="1200" baseline="-25000" dirty="0" smtClean="0"/>
              <a:t>2</a:t>
            </a:r>
            <a:r>
              <a:rPr lang="en-GB" sz="1200" dirty="0" smtClean="0"/>
              <a:t> only”</a:t>
            </a:r>
          </a:p>
          <a:p>
            <a:r>
              <a:rPr lang="en-GB" sz="1200" dirty="0"/>
              <a:t> </a:t>
            </a:r>
            <a:r>
              <a:rPr lang="en-GB" sz="1200" dirty="0" smtClean="0"/>
              <a:t>The former method uses the pink area in the slide to determine the upper and lower bounds. This </a:t>
            </a:r>
            <a:r>
              <a:rPr lang="en-GB" sz="1200" dirty="0"/>
              <a:t>has </a:t>
            </a:r>
            <a:r>
              <a:rPr lang="en-GB" sz="1200" dirty="0" smtClean="0"/>
              <a:t>been constructed by the climatologists to include an allowance for the contribution of non-CO</a:t>
            </a:r>
            <a:r>
              <a:rPr lang="en-GB" sz="1200" baseline="-25000" dirty="0" smtClean="0"/>
              <a:t>2</a:t>
            </a:r>
            <a:r>
              <a:rPr lang="en-GB" sz="1200" dirty="0" smtClean="0"/>
              <a:t> gases. The latter uses the grey area, which relates to the CO</a:t>
            </a:r>
            <a:r>
              <a:rPr lang="en-GB" sz="1200" baseline="-25000" dirty="0" smtClean="0"/>
              <a:t>2 </a:t>
            </a:r>
            <a:r>
              <a:rPr lang="en-GB" sz="1200" dirty="0" smtClean="0"/>
              <a:t>contribution only, but it then adds in a separate calculation for the principal non-CO</a:t>
            </a:r>
            <a:r>
              <a:rPr lang="en-GB" sz="1200" baseline="-25000" dirty="0" smtClean="0"/>
              <a:t>2</a:t>
            </a:r>
            <a:r>
              <a:rPr lang="en-GB" sz="1200" dirty="0" smtClean="0"/>
              <a:t> gases. The details can be found in lines 42-57 and lines 69-101 of tab labelled ‘Climate Impacts’. In both methods, the user has an option B (in lever 51) to specify that the width of the range should be expanded by one standard deviation by multiplying by 1.645, to reflect the uncertainty in the methodology.</a:t>
            </a:r>
          </a:p>
          <a:p>
            <a:r>
              <a:rPr lang="en-GB" sz="1200" dirty="0" smtClean="0"/>
              <a:t>The Calculator documentation makes it clear that in the web tool version, only the second method is implemented and option B is taken. The first method is only mentioned in the spreadsheet version of the Calculator , and (as the Spreadsheet User </a:t>
            </a:r>
            <a:r>
              <a:rPr lang="en-GB" sz="1200" dirty="0"/>
              <a:t>Guide explains on p42 </a:t>
            </a:r>
            <a:r>
              <a:rPr lang="en-GB" sz="1200" dirty="0" smtClean="0"/>
              <a:t>)“it is </a:t>
            </a:r>
            <a:r>
              <a:rPr lang="en-GB" sz="1200" dirty="0"/>
              <a:t>provided only as a reference calculation for the </a:t>
            </a:r>
            <a:r>
              <a:rPr lang="en-GB" sz="1200" dirty="0" smtClean="0"/>
              <a:t>interested spreadsheet </a:t>
            </a:r>
            <a:r>
              <a:rPr lang="en-GB" sz="1200" dirty="0"/>
              <a:t>user within the </a:t>
            </a:r>
            <a:r>
              <a:rPr lang="en-GB" sz="1200" dirty="0" smtClean="0"/>
              <a:t>spreadsheet”.</a:t>
            </a:r>
            <a:endParaRPr lang="en-GB" sz="1200" baseline="-25000" dirty="0" smtClean="0"/>
          </a:p>
          <a:p>
            <a:r>
              <a:rPr lang="en-GB" sz="1200" dirty="0" smtClean="0"/>
              <a:t>The statistical analysis of the output  data from runs of many relatively independent computer climate models has made it possible to make statistical statements about the probabilities of various results, such as the Calculator statement in the Outputs-Emissions tab that  “</a:t>
            </a:r>
            <a:r>
              <a:rPr lang="en-GB" sz="1200" dirty="0" smtClean="0"/>
              <a:t>Cumulative emissions of 3010 Gt of CO</a:t>
            </a:r>
            <a:r>
              <a:rPr lang="en-GB" sz="1200" baseline="-25000" dirty="0" smtClean="0"/>
              <a:t>2</a:t>
            </a:r>
            <a:r>
              <a:rPr lang="en-GB" sz="1200" dirty="0" smtClean="0"/>
              <a:t> are associated with 50% of climate models achieving a 2</a:t>
            </a:r>
            <a:r>
              <a:rPr lang="en-GB" sz="1200" baseline="30000" dirty="0" smtClean="0"/>
              <a:t>0</a:t>
            </a:r>
            <a:r>
              <a:rPr lang="en-GB" sz="1200" dirty="0" smtClean="0"/>
              <a:t>C temperature change” (the corresponding figure for 1.5</a:t>
            </a:r>
            <a:r>
              <a:rPr lang="en-GB" sz="1200" baseline="30000" dirty="0" smtClean="0"/>
              <a:t>o</a:t>
            </a:r>
            <a:r>
              <a:rPr lang="en-GB" sz="1200" dirty="0" smtClean="0"/>
              <a:t>C being given as 2260 Gt). These figures are also given in the web tool in the drop-down  panel on emissions on the overview page)</a:t>
            </a:r>
            <a:endParaRPr lang="en-GB" sz="1200" dirty="0"/>
          </a:p>
        </p:txBody>
      </p:sp>
    </p:spTree>
    <p:extLst>
      <p:ext uri="{BB962C8B-B14F-4D97-AF65-F5344CB8AC3E}">
        <p14:creationId xmlns:p14="http://schemas.microsoft.com/office/powerpoint/2010/main" val="2194684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19" y="274638"/>
            <a:ext cx="8827393" cy="1143000"/>
          </a:xfrm>
        </p:spPr>
        <p:txBody>
          <a:bodyPr>
            <a:normAutofit fontScale="90000"/>
          </a:bodyPr>
          <a:lstStyle/>
          <a:p>
            <a:r>
              <a:rPr lang="en-GB" sz="2600" dirty="0" smtClean="0"/>
              <a:t>Outputs of forecasts commissioned by IPCC from a range of independent climate models using specified emissions from 2005 to 2050</a:t>
            </a:r>
            <a:endParaRPr lang="en-GB" sz="2600" dirty="0"/>
          </a:p>
        </p:txBody>
      </p:sp>
      <p:sp>
        <p:nvSpPr>
          <p:cNvPr id="3" name="Content Placeholder 2"/>
          <p:cNvSpPr>
            <a:spLocks noGrp="1"/>
          </p:cNvSpPr>
          <p:nvPr>
            <p:ph idx="1"/>
          </p:nvPr>
        </p:nvSpPr>
        <p:spPr>
          <a:xfrm>
            <a:off x="522287" y="1556792"/>
            <a:ext cx="8229600" cy="4525963"/>
          </a:xfrm>
        </p:spPr>
        <p:txBody>
          <a:bodyPr/>
          <a:lstStyle/>
          <a:p>
            <a:r>
              <a:rPr lang="en-GB" dirty="0" smtClean="0"/>
              <a:t>EE</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5" y="1309958"/>
            <a:ext cx="901382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55576" y="5661248"/>
            <a:ext cx="8136903" cy="830997"/>
          </a:xfrm>
          <a:prstGeom prst="rect">
            <a:avLst/>
          </a:prstGeom>
          <a:noFill/>
        </p:spPr>
        <p:txBody>
          <a:bodyPr wrap="square" rtlCol="0">
            <a:spAutoFit/>
          </a:bodyPr>
          <a:lstStyle/>
          <a:p>
            <a:r>
              <a:rPr lang="en-GB" dirty="0">
                <a:solidFill>
                  <a:prstClr val="black"/>
                </a:solidFill>
              </a:rPr>
              <a:t>The heavy black line summarises historical observations: the ensemble of coloured lines represent forecasts by individual climate models, all set to start at 2005.</a:t>
            </a:r>
          </a:p>
          <a:p>
            <a:r>
              <a:rPr lang="en-GB" sz="1200" dirty="0">
                <a:solidFill>
                  <a:prstClr val="black"/>
                </a:solidFill>
              </a:rPr>
              <a:t>(Source IPCC 5th </a:t>
            </a:r>
            <a:r>
              <a:rPr lang="en-GB" sz="1200" dirty="0" smtClean="0">
                <a:solidFill>
                  <a:prstClr val="black"/>
                </a:solidFill>
              </a:rPr>
              <a:t>Assessment Report </a:t>
            </a:r>
            <a:r>
              <a:rPr lang="en-GB" sz="1200" dirty="0">
                <a:solidFill>
                  <a:prstClr val="black"/>
                </a:solidFill>
              </a:rPr>
              <a:t>WG1 AR5 page 87)</a:t>
            </a:r>
          </a:p>
        </p:txBody>
      </p:sp>
    </p:spTree>
    <p:extLst>
      <p:ext uri="{BB962C8B-B14F-4D97-AF65-F5344CB8AC3E}">
        <p14:creationId xmlns:p14="http://schemas.microsoft.com/office/powerpoint/2010/main" val="224046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2037</TotalTime>
  <Words>3145</Words>
  <Application>Microsoft Office PowerPoint</Application>
  <PresentationFormat>On-screen Show (4:3)</PresentationFormat>
  <Paragraphs>116</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Worksheet</vt:lpstr>
      <vt:lpstr>Global energy strategies with low temperature rises  An exploration of some possible energy strategies giving a mean surface temperature rise of less than 2 0C by 2100, as required by the 2015 Paris Agreement, using the DECC Global Calculator </vt:lpstr>
      <vt:lpstr>The story so far</vt:lpstr>
      <vt:lpstr>PowerPoint Presentation</vt:lpstr>
      <vt:lpstr>New developments</vt:lpstr>
      <vt:lpstr>The policy challenges set by the Global Calculator</vt:lpstr>
      <vt:lpstr>The meanings of high integral lever values</vt:lpstr>
      <vt:lpstr>PowerPoint Presentation</vt:lpstr>
      <vt:lpstr>Problems in forecasting temperature rises</vt:lpstr>
      <vt:lpstr>Outputs of forecasts commissioned by IPCC from a range of independent climate models using specified emissions from 2005 to 2050</vt:lpstr>
      <vt:lpstr>PowerPoint Presentation</vt:lpstr>
      <vt:lpstr>Consolidated summary of Calculator inputs &amp; outputs 9/9/16</vt:lpstr>
      <vt:lpstr>Commentary on these results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energy strategies with low temperature rises  An exploration of some possible energy strategies giving a mean surface temperature rise of less than 2 degrees by 2100, as required by the 2015 Paris Agreement, using the DECC Global Calculator</dc:title>
  <dc:creator>Christopher</dc:creator>
  <cp:lastModifiedBy>Christopher</cp:lastModifiedBy>
  <cp:revision>78</cp:revision>
  <cp:lastPrinted>2016-09-11T17:32:39Z</cp:lastPrinted>
  <dcterms:created xsi:type="dcterms:W3CDTF">2016-09-08T05:32:54Z</dcterms:created>
  <dcterms:modified xsi:type="dcterms:W3CDTF">2016-09-11T22:29:18Z</dcterms:modified>
</cp:coreProperties>
</file>